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69" r:id="rId2"/>
    <p:sldId id="491" r:id="rId3"/>
    <p:sldId id="493" r:id="rId4"/>
    <p:sldId id="492" r:id="rId5"/>
    <p:sldId id="494" r:id="rId6"/>
    <p:sldId id="495" r:id="rId7"/>
    <p:sldId id="496" r:id="rId8"/>
    <p:sldId id="497" r:id="rId9"/>
    <p:sldId id="498" r:id="rId10"/>
    <p:sldId id="499" r:id="rId11"/>
    <p:sldId id="500" r:id="rId12"/>
    <p:sldId id="501" r:id="rId13"/>
    <p:sldId id="502" r:id="rId14"/>
    <p:sldId id="503" r:id="rId15"/>
    <p:sldId id="504" r:id="rId16"/>
    <p:sldId id="506" r:id="rId17"/>
    <p:sldId id="505" r:id="rId18"/>
    <p:sldId id="507" r:id="rId19"/>
    <p:sldId id="508"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526" r:id="rId38"/>
    <p:sldId id="527" r:id="rId39"/>
    <p:sldId id="530" r:id="rId40"/>
    <p:sldId id="531" r:id="rId41"/>
    <p:sldId id="532" r:id="rId42"/>
    <p:sldId id="533" r:id="rId43"/>
    <p:sldId id="534" r:id="rId44"/>
    <p:sldId id="535" r:id="rId45"/>
    <p:sldId id="536" r:id="rId46"/>
    <p:sldId id="537" r:id="rId47"/>
    <p:sldId id="538" r:id="rId48"/>
    <p:sldId id="539" r:id="rId49"/>
    <p:sldId id="540" r:id="rId50"/>
    <p:sldId id="541" r:id="rId51"/>
    <p:sldId id="542" r:id="rId52"/>
    <p:sldId id="543" r:id="rId53"/>
    <p:sldId id="544" r:id="rId54"/>
    <p:sldId id="545" r:id="rId55"/>
    <p:sldId id="546" r:id="rId56"/>
    <p:sldId id="547" r:id="rId57"/>
    <p:sldId id="548" r:id="rId58"/>
    <p:sldId id="549" r:id="rId59"/>
    <p:sldId id="550" r:id="rId60"/>
    <p:sldId id="551" r:id="rId61"/>
    <p:sldId id="552" r:id="rId62"/>
    <p:sldId id="553" r:id="rId63"/>
    <p:sldId id="554" r:id="rId64"/>
    <p:sldId id="555" r:id="rId65"/>
    <p:sldId id="556" r:id="rId66"/>
    <p:sldId id="557" r:id="rId67"/>
    <p:sldId id="558" r:id="rId68"/>
    <p:sldId id="559" r:id="rId69"/>
    <p:sldId id="560" r:id="rId70"/>
    <p:sldId id="561" r:id="rId71"/>
    <p:sldId id="562" r:id="rId72"/>
    <p:sldId id="563" r:id="rId73"/>
    <p:sldId id="564" r:id="rId74"/>
    <p:sldId id="529" r:id="rId75"/>
    <p:sldId id="570" r:id="rId76"/>
    <p:sldId id="528" r:id="rId77"/>
    <p:sldId id="565" r:id="rId78"/>
    <p:sldId id="566" r:id="rId79"/>
    <p:sldId id="567" r:id="rId80"/>
    <p:sldId id="568" r:id="rId81"/>
    <p:sldId id="35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263"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2794" y="713233"/>
            <a:ext cx="5023292"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828800" y="3840480"/>
            <a:ext cx="8534400"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271718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502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6655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45824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054437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117" y="0"/>
            <a:ext cx="6703907"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800"/>
          </a:p>
        </p:txBody>
      </p:sp>
      <p:sp>
        <p:nvSpPr>
          <p:cNvPr id="17" name="bg object 17"/>
          <p:cNvSpPr/>
          <p:nvPr/>
        </p:nvSpPr>
        <p:spPr>
          <a:xfrm>
            <a:off x="6096001" y="6397624"/>
            <a:ext cx="6094307"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9865784" y="365126"/>
            <a:ext cx="1833033" cy="485775"/>
          </a:xfrm>
          <a:prstGeom prst="rect">
            <a:avLst/>
          </a:prstGeom>
        </p:spPr>
      </p:pic>
      <p:sp>
        <p:nvSpPr>
          <p:cNvPr id="2" name="Holder 2"/>
          <p:cNvSpPr>
            <a:spLocks noGrp="1"/>
          </p:cNvSpPr>
          <p:nvPr>
            <p:ph type="title"/>
          </p:nvPr>
        </p:nvSpPr>
        <p:spPr>
          <a:xfrm>
            <a:off x="692813" y="713233"/>
            <a:ext cx="87376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677940" y="1392429"/>
            <a:ext cx="1083612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a:xfrm>
            <a:off x="736359" y="6556594"/>
            <a:ext cx="4972472" cy="153888"/>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79147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u.golifejourney.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tools4noobs.com/online_tools/base_convert/"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3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152400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kern="0">
                <a:solidFill>
                  <a:sysClr val="windowText" lastClr="000000"/>
                </a:solidFill>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kern="0">
                <a:solidFill>
                  <a:sysClr val="windowText" lastClr="000000"/>
                </a:solidFill>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kern="0">
                <a:solidFill>
                  <a:sysClr val="windowText" lastClr="000000"/>
                </a:solidFill>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1957070" y="296210"/>
            <a:ext cx="4178300" cy="579326"/>
          </a:xfrm>
          <a:prstGeom prst="rect">
            <a:avLst/>
          </a:prstGeom>
        </p:spPr>
        <p:txBody>
          <a:bodyPr vert="horz" wrap="square" lIns="0" tIns="12700" rIns="0" bIns="0" rtlCol="0">
            <a:spAutoFit/>
          </a:bodyPr>
          <a:lstStyle/>
          <a:p>
            <a:pPr marL="12700">
              <a:lnSpc>
                <a:spcPct val="150000"/>
              </a:lnSpc>
              <a:spcBef>
                <a:spcPts val="100"/>
              </a:spcBef>
            </a:pPr>
            <a:r>
              <a:rPr lang="en-US" sz="2800" dirty="0"/>
              <a:t>Preparation for Lab 1</a:t>
            </a:r>
          </a:p>
        </p:txBody>
      </p:sp>
      <p:sp>
        <p:nvSpPr>
          <p:cNvPr id="9" name="object 9"/>
          <p:cNvSpPr txBox="1"/>
          <p:nvPr/>
        </p:nvSpPr>
        <p:spPr>
          <a:xfrm>
            <a:off x="2475865" y="4290060"/>
            <a:ext cx="895985" cy="330200"/>
          </a:xfrm>
          <a:prstGeom prst="rect">
            <a:avLst/>
          </a:prstGeom>
        </p:spPr>
        <p:txBody>
          <a:bodyPr vert="horz" wrap="square" lIns="0" tIns="12700" rIns="0" bIns="0" rtlCol="0">
            <a:spAutoFit/>
          </a:bodyPr>
          <a:lstStyle/>
          <a:p>
            <a:pPr marL="12700">
              <a:spcBef>
                <a:spcPts val="100"/>
              </a:spcBef>
            </a:pPr>
            <a:r>
              <a:rPr sz="2000" b="1" kern="0" dirty="0">
                <a:solidFill>
                  <a:srgbClr val="3D3935"/>
                </a:solidFill>
                <a:latin typeface="Arial"/>
                <a:cs typeface="Arial"/>
              </a:rPr>
              <a:t>Week</a:t>
            </a:r>
            <a:r>
              <a:rPr sz="2000" b="1" kern="0" spc="-75" dirty="0">
                <a:solidFill>
                  <a:srgbClr val="3D3935"/>
                </a:solidFill>
                <a:latin typeface="Arial"/>
                <a:cs typeface="Arial"/>
              </a:rPr>
              <a:t> </a:t>
            </a:r>
            <a:r>
              <a:rPr lang="en-US" sz="2000" b="1" kern="0" spc="-50" dirty="0">
                <a:solidFill>
                  <a:srgbClr val="3D3935"/>
                </a:solidFill>
                <a:latin typeface="Arial"/>
                <a:cs typeface="Arial"/>
              </a:rPr>
              <a:t>2</a:t>
            </a:r>
            <a:endParaRPr sz="2000" kern="0" dirty="0">
              <a:solidFill>
                <a:sysClr val="windowText" lastClr="000000"/>
              </a:solidFill>
              <a:latin typeface="Arial"/>
              <a:cs typeface="Arial"/>
            </a:endParaRPr>
          </a:p>
        </p:txBody>
      </p:sp>
      <p:sp>
        <p:nvSpPr>
          <p:cNvPr id="10" name="object 10"/>
          <p:cNvSpPr txBox="1"/>
          <p:nvPr/>
        </p:nvSpPr>
        <p:spPr>
          <a:xfrm>
            <a:off x="2475864" y="5213191"/>
            <a:ext cx="1623060" cy="344966"/>
          </a:xfrm>
          <a:prstGeom prst="rect">
            <a:avLst/>
          </a:prstGeom>
        </p:spPr>
        <p:txBody>
          <a:bodyPr vert="horz" wrap="square" lIns="0" tIns="97790" rIns="0" bIns="0" rtlCol="0">
            <a:spAutoFit/>
          </a:bodyPr>
          <a:lstStyle/>
          <a:p>
            <a:pPr marL="12700">
              <a:spcBef>
                <a:spcPts val="715"/>
              </a:spcBef>
            </a:pPr>
            <a:r>
              <a:rPr sz="1600" kern="0" dirty="0">
                <a:solidFill>
                  <a:srgbClr val="3D3935"/>
                </a:solidFill>
                <a:latin typeface="Arial"/>
                <a:cs typeface="Arial"/>
              </a:rPr>
              <a:t>Semester</a:t>
            </a:r>
            <a:r>
              <a:rPr sz="1600" kern="0" spc="-50" dirty="0">
                <a:solidFill>
                  <a:srgbClr val="3D3935"/>
                </a:solidFill>
                <a:latin typeface="Arial"/>
                <a:cs typeface="Arial"/>
              </a:rPr>
              <a:t> </a:t>
            </a:r>
            <a:r>
              <a:rPr sz="1600" kern="0" dirty="0">
                <a:solidFill>
                  <a:srgbClr val="3D3935"/>
                </a:solidFill>
                <a:latin typeface="Arial"/>
                <a:cs typeface="Arial"/>
              </a:rPr>
              <a:t>1,</a:t>
            </a:r>
            <a:r>
              <a:rPr sz="1600" kern="0" spc="-60" dirty="0">
                <a:solidFill>
                  <a:srgbClr val="3D3935"/>
                </a:solidFill>
                <a:latin typeface="Arial"/>
                <a:cs typeface="Arial"/>
              </a:rPr>
              <a:t> </a:t>
            </a:r>
            <a:r>
              <a:rPr sz="1600" kern="0" spc="-20" dirty="0">
                <a:solidFill>
                  <a:srgbClr val="3D3935"/>
                </a:solidFill>
                <a:latin typeface="Arial"/>
                <a:cs typeface="Arial"/>
              </a:rPr>
              <a:t>202</a:t>
            </a:r>
            <a:r>
              <a:rPr lang="en-US" sz="1600" kern="0" spc="-20" dirty="0">
                <a:solidFill>
                  <a:srgbClr val="3D3935"/>
                </a:solidFill>
                <a:latin typeface="Arial"/>
                <a:cs typeface="Arial"/>
              </a:rPr>
              <a:t>5</a:t>
            </a:r>
            <a:endParaRPr sz="1600" kern="0" dirty="0">
              <a:solidFill>
                <a:sysClr val="windowText" lastClr="000000"/>
              </a:solidFill>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2475865" y="5553208"/>
            <a:ext cx="2021915" cy="344966"/>
          </a:xfrm>
          <a:prstGeom prst="rect">
            <a:avLst/>
          </a:prstGeom>
        </p:spPr>
        <p:txBody>
          <a:bodyPr vert="horz" wrap="square" lIns="0" tIns="97790" rIns="0" bIns="0" rtlCol="0">
            <a:spAutoFit/>
          </a:bodyPr>
          <a:lstStyle/>
          <a:p>
            <a:pPr marL="12700">
              <a:spcBef>
                <a:spcPts val="715"/>
              </a:spcBef>
            </a:pPr>
            <a:r>
              <a:rPr lang="en-US" sz="1600" kern="0" dirty="0">
                <a:solidFill>
                  <a:srgbClr val="3D3935"/>
                </a:solidFill>
                <a:latin typeface="Arial"/>
                <a:cs typeface="Arial"/>
              </a:rPr>
              <a:t>Dr. Farshid Keivanian</a:t>
            </a:r>
            <a:endParaRPr sz="1600" kern="0" dirty="0">
              <a:solidFill>
                <a:sysClr val="windowText" lastClr="000000"/>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4CB30-0A3A-A067-3F77-931084CBD4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D39B18-FBA6-A03E-0743-CE6D6BB3FA3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1ACCED5E-2001-7BDB-984E-316953721631}"/>
              </a:ext>
            </a:extLst>
          </p:cNvPr>
          <p:cNvSpPr txBox="1"/>
          <p:nvPr/>
        </p:nvSpPr>
        <p:spPr>
          <a:xfrm>
            <a:off x="1524000" y="948690"/>
            <a:ext cx="4251192" cy="5196166"/>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Choosing the right career starts with understanding </a:t>
            </a:r>
            <a:r>
              <a:rPr lang="en-US" sz="2800" b="1" kern="0" dirty="0">
                <a:solidFill>
                  <a:sysClr val="windowText" lastClr="000000"/>
                </a:solidFill>
                <a:latin typeface="Calibri"/>
              </a:rPr>
              <a:t>your skills and interests</a:t>
            </a:r>
            <a:r>
              <a:rPr lang="en-US" sz="2800" kern="0" dirty="0">
                <a:solidFill>
                  <a:sysClr val="windowText" lastClr="000000"/>
                </a:solidFill>
                <a:latin typeface="Calibri"/>
              </a:rPr>
              <a:t>. This activity helps students reflect on </a:t>
            </a:r>
            <a:r>
              <a:rPr lang="en-US" sz="2800" b="1" kern="0" dirty="0">
                <a:solidFill>
                  <a:sysClr val="windowText" lastClr="000000"/>
                </a:solidFill>
                <a:latin typeface="Calibri"/>
              </a:rPr>
              <a:t>what tasks they enjoy and what they might avoid</a:t>
            </a:r>
            <a:r>
              <a:rPr lang="en-US" sz="2800" kern="0" dirty="0">
                <a:solidFill>
                  <a:sysClr val="windowText" lastClr="000000"/>
                </a:solidFill>
                <a:latin typeface="Calibri"/>
              </a:rPr>
              <a:t>, guiding them toward suitable career paths.</a:t>
            </a:r>
          </a:p>
        </p:txBody>
      </p:sp>
      <p:pic>
        <p:nvPicPr>
          <p:cNvPr id="6" name="Picture 5">
            <a:extLst>
              <a:ext uri="{FF2B5EF4-FFF2-40B4-BE49-F238E27FC236}">
                <a16:creationId xmlns:a16="http://schemas.microsoft.com/office/drawing/2014/main" id="{680CC0B7-4879-77BD-1043-830582AB1C07}"/>
              </a:ext>
            </a:extLst>
          </p:cNvPr>
          <p:cNvPicPr>
            <a:picLocks noChangeAspect="1"/>
          </p:cNvPicPr>
          <p:nvPr/>
        </p:nvPicPr>
        <p:blipFill>
          <a:blip r:embed="rId2"/>
          <a:srcRect l="22500" t="24815" r="24167" b="18889"/>
          <a:stretch/>
        </p:blipFill>
        <p:spPr>
          <a:xfrm>
            <a:off x="5791200" y="948690"/>
            <a:ext cx="4876800" cy="2895600"/>
          </a:xfrm>
          <a:prstGeom prst="rect">
            <a:avLst/>
          </a:prstGeom>
        </p:spPr>
      </p:pic>
    </p:spTree>
    <p:extLst>
      <p:ext uri="{BB962C8B-B14F-4D97-AF65-F5344CB8AC3E}">
        <p14:creationId xmlns:p14="http://schemas.microsoft.com/office/powerpoint/2010/main" val="148050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95BB7-5B8A-E4F5-3472-23209D08AB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194F950-450D-BC6C-3FA7-8D09E9F8DF7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FCE181B7-97FA-5328-0A0C-487DFC168F45}"/>
              </a:ext>
            </a:extLst>
          </p:cNvPr>
          <p:cNvSpPr txBox="1"/>
          <p:nvPr/>
        </p:nvSpPr>
        <p:spPr>
          <a:xfrm>
            <a:off x="1524000" y="948691"/>
            <a:ext cx="4572000" cy="5847755"/>
          </a:xfrm>
          <a:prstGeom prst="rect">
            <a:avLst/>
          </a:prstGeom>
          <a:noFill/>
        </p:spPr>
        <p:txBody>
          <a:bodyPr wrap="square">
            <a:spAutoFit/>
          </a:bodyPr>
          <a:lstStyle/>
          <a:p>
            <a:pPr marL="342900" indent="-342900">
              <a:buFont typeface="Arial" panose="020B0604020202020204" pitchFamily="34" charset="0"/>
              <a:buChar char="•"/>
            </a:pPr>
            <a:r>
              <a:rPr lang="en-US" sz="2200" b="1" kern="0" dirty="0">
                <a:solidFill>
                  <a:sysClr val="windowText" lastClr="000000"/>
                </a:solidFill>
                <a:latin typeface="Calibri"/>
              </a:rPr>
              <a:t>Options:</a:t>
            </a:r>
            <a:endParaRPr lang="en-US" sz="2200" kern="0" dirty="0">
              <a:solidFill>
                <a:sysClr val="windowText" lastClr="000000"/>
              </a:solidFill>
              <a:latin typeface="Calibri"/>
            </a:endParaRPr>
          </a:p>
          <a:p>
            <a:pPr marL="742950" lvl="1" indent="-285750">
              <a:buFont typeface="Arial" panose="020B0604020202020204" pitchFamily="34" charset="0"/>
              <a:buChar char="•"/>
            </a:pPr>
            <a:r>
              <a:rPr lang="en-US" sz="2200" b="1" kern="0" dirty="0">
                <a:solidFill>
                  <a:sysClr val="windowText" lastClr="000000"/>
                </a:solidFill>
                <a:latin typeface="Calibri"/>
              </a:rPr>
              <a:t>Fixing cars and computers</a:t>
            </a:r>
            <a:r>
              <a:rPr lang="en-US" sz="2200" kern="0" dirty="0">
                <a:solidFill>
                  <a:sysClr val="windowText" lastClr="000000"/>
                </a:solidFill>
                <a:latin typeface="Calibri"/>
              </a:rPr>
              <a:t> – Problem-solving and hands-on technical work.</a:t>
            </a:r>
          </a:p>
          <a:p>
            <a:pPr marL="742950" lvl="1" indent="-285750">
              <a:buFont typeface="Arial" panose="020B0604020202020204" pitchFamily="34" charset="0"/>
              <a:buChar char="•"/>
            </a:pPr>
            <a:r>
              <a:rPr lang="en-US" sz="2200" b="1" kern="0" dirty="0">
                <a:solidFill>
                  <a:sysClr val="windowText" lastClr="000000"/>
                </a:solidFill>
                <a:latin typeface="Calibri"/>
              </a:rPr>
              <a:t>Taking photographs</a:t>
            </a:r>
            <a:r>
              <a:rPr lang="en-US" sz="2200" kern="0" dirty="0">
                <a:solidFill>
                  <a:sysClr val="windowText" lastClr="000000"/>
                </a:solidFill>
                <a:latin typeface="Calibri"/>
              </a:rPr>
              <a:t> – Creative and visual storytelling.</a:t>
            </a:r>
          </a:p>
          <a:p>
            <a:pPr marL="742950" lvl="1" indent="-285750">
              <a:buFont typeface="Arial" panose="020B0604020202020204" pitchFamily="34" charset="0"/>
              <a:buChar char="•"/>
            </a:pPr>
            <a:r>
              <a:rPr lang="en-US" sz="2200" b="1" kern="0" dirty="0">
                <a:solidFill>
                  <a:sysClr val="windowText" lastClr="000000"/>
                </a:solidFill>
                <a:latin typeface="Calibri"/>
              </a:rPr>
              <a:t>Running for student council president</a:t>
            </a:r>
            <a:r>
              <a:rPr lang="en-US" sz="2200" kern="0" dirty="0">
                <a:solidFill>
                  <a:sysClr val="windowText" lastClr="000000"/>
                </a:solidFill>
                <a:latin typeface="Calibri"/>
              </a:rPr>
              <a:t> – Leadership and public engagement.</a:t>
            </a:r>
          </a:p>
          <a:p>
            <a:pPr marL="742950" lvl="1" indent="-285750">
              <a:buFont typeface="Arial" panose="020B0604020202020204" pitchFamily="34" charset="0"/>
              <a:buChar char="•"/>
            </a:pPr>
            <a:r>
              <a:rPr lang="en-US" sz="2200" b="1" kern="0" dirty="0">
                <a:solidFill>
                  <a:sysClr val="windowText" lastClr="000000"/>
                </a:solidFill>
                <a:latin typeface="Calibri"/>
              </a:rPr>
              <a:t>Designing a computer</a:t>
            </a:r>
            <a:r>
              <a:rPr lang="en-US" sz="2200" kern="0" dirty="0">
                <a:solidFill>
                  <a:sysClr val="windowText" lastClr="000000"/>
                </a:solidFill>
                <a:latin typeface="Calibri"/>
              </a:rPr>
              <a:t> – Technical and engineering-focused work.</a:t>
            </a:r>
          </a:p>
          <a:p>
            <a:r>
              <a:rPr lang="en-US" sz="2200" kern="0" dirty="0">
                <a:solidFill>
                  <a:sysClr val="windowText" lastClr="000000"/>
                </a:solidFill>
                <a:latin typeface="Calibri"/>
              </a:rPr>
              <a:t>This activity helps students recognize if they </a:t>
            </a:r>
            <a:r>
              <a:rPr lang="en-US" sz="2200" b="1" kern="0" dirty="0">
                <a:solidFill>
                  <a:sysClr val="windowText" lastClr="000000"/>
                </a:solidFill>
                <a:latin typeface="Calibri"/>
              </a:rPr>
              <a:t>prefer hands-on work, creative fields, leadership roles, or technical design</a:t>
            </a:r>
            <a:r>
              <a:rPr lang="en-US" sz="2200" kern="0" dirty="0">
                <a:solidFill>
                  <a:sysClr val="windowText" lastClr="000000"/>
                </a:solidFill>
                <a:latin typeface="Calibri"/>
              </a:rPr>
              <a:t>, allowing them to explore careers that match their strengths. </a:t>
            </a:r>
          </a:p>
        </p:txBody>
      </p:sp>
      <p:pic>
        <p:nvPicPr>
          <p:cNvPr id="6" name="Picture 5">
            <a:extLst>
              <a:ext uri="{FF2B5EF4-FFF2-40B4-BE49-F238E27FC236}">
                <a16:creationId xmlns:a16="http://schemas.microsoft.com/office/drawing/2014/main" id="{C0F31622-B0A8-31B6-DE2C-6594E04F2954}"/>
              </a:ext>
            </a:extLst>
          </p:cNvPr>
          <p:cNvPicPr>
            <a:picLocks noChangeAspect="1"/>
          </p:cNvPicPr>
          <p:nvPr/>
        </p:nvPicPr>
        <p:blipFill>
          <a:blip r:embed="rId2"/>
          <a:srcRect l="22500" t="24815" r="24167" b="18889"/>
          <a:stretch/>
        </p:blipFill>
        <p:spPr>
          <a:xfrm>
            <a:off x="5943467" y="1087457"/>
            <a:ext cx="4690712" cy="2785110"/>
          </a:xfrm>
          <a:prstGeom prst="rect">
            <a:avLst/>
          </a:prstGeom>
        </p:spPr>
      </p:pic>
    </p:spTree>
    <p:extLst>
      <p:ext uri="{BB962C8B-B14F-4D97-AF65-F5344CB8AC3E}">
        <p14:creationId xmlns:p14="http://schemas.microsoft.com/office/powerpoint/2010/main" val="163836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8C495-9C06-20AE-1035-6FA1D36618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3F5F6C-D58A-638A-E195-2E1148AB8D1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A106714-8820-5A46-036C-BD80E736046C}"/>
              </a:ext>
            </a:extLst>
          </p:cNvPr>
          <p:cNvSpPr txBox="1"/>
          <p:nvPr/>
        </p:nvSpPr>
        <p:spPr>
          <a:xfrm>
            <a:off x="1524000" y="948690"/>
            <a:ext cx="4572000" cy="3970318"/>
          </a:xfrm>
          <a:prstGeom prst="rect">
            <a:avLst/>
          </a:prstGeom>
          <a:noFill/>
        </p:spPr>
        <p:txBody>
          <a:bodyPr wrap="square">
            <a:spAutoFit/>
          </a:bodyPr>
          <a:lstStyle/>
          <a:p>
            <a:r>
              <a:rPr lang="en-US" sz="2800" kern="0" dirty="0">
                <a:solidFill>
                  <a:sysClr val="windowText" lastClr="000000"/>
                </a:solidFill>
                <a:latin typeface="Calibri"/>
              </a:rPr>
              <a:t>Every individual has different interests, which can help guide their </a:t>
            </a:r>
            <a:r>
              <a:rPr lang="en-US" sz="2800" b="1" kern="0" dirty="0">
                <a:solidFill>
                  <a:sysClr val="windowText" lastClr="000000"/>
                </a:solidFill>
                <a:latin typeface="Calibri"/>
              </a:rPr>
              <a:t>career and personal growth</a:t>
            </a:r>
            <a:r>
              <a:rPr lang="en-US" sz="2800" kern="0" dirty="0">
                <a:solidFill>
                  <a:sysClr val="windowText" lastClr="000000"/>
                </a:solidFill>
                <a:latin typeface="Calibri"/>
              </a:rPr>
              <a:t>. This activity helps students identify what they enjoy doing and what they may not prefer, giving insights into their </a:t>
            </a:r>
            <a:r>
              <a:rPr lang="en-US" sz="2800" b="1" kern="0" dirty="0">
                <a:solidFill>
                  <a:sysClr val="windowText" lastClr="000000"/>
                </a:solidFill>
                <a:latin typeface="Calibri"/>
              </a:rPr>
              <a:t>learning and work style</a:t>
            </a:r>
            <a:r>
              <a:rPr lang="en-US" sz="2800" kern="0" dirty="0">
                <a:solidFill>
                  <a:sysClr val="windowText" lastClr="000000"/>
                </a:solidFill>
                <a:latin typeface="Calibri"/>
              </a:rPr>
              <a:t>.</a:t>
            </a:r>
          </a:p>
        </p:txBody>
      </p:sp>
      <p:pic>
        <p:nvPicPr>
          <p:cNvPr id="4" name="Picture 3">
            <a:extLst>
              <a:ext uri="{FF2B5EF4-FFF2-40B4-BE49-F238E27FC236}">
                <a16:creationId xmlns:a16="http://schemas.microsoft.com/office/drawing/2014/main" id="{C9191C30-5946-CC5B-9605-D464A50AE1BB}"/>
              </a:ext>
            </a:extLst>
          </p:cNvPr>
          <p:cNvPicPr>
            <a:picLocks noChangeAspect="1"/>
          </p:cNvPicPr>
          <p:nvPr/>
        </p:nvPicPr>
        <p:blipFill>
          <a:blip r:embed="rId2"/>
          <a:srcRect l="21667" t="24815" r="25000" b="18889"/>
          <a:stretch/>
        </p:blipFill>
        <p:spPr>
          <a:xfrm>
            <a:off x="5919537" y="1066800"/>
            <a:ext cx="4748463" cy="2819400"/>
          </a:xfrm>
          <a:prstGeom prst="rect">
            <a:avLst/>
          </a:prstGeom>
        </p:spPr>
      </p:pic>
    </p:spTree>
    <p:extLst>
      <p:ext uri="{BB962C8B-B14F-4D97-AF65-F5344CB8AC3E}">
        <p14:creationId xmlns:p14="http://schemas.microsoft.com/office/powerpoint/2010/main" val="378360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FDCD7-BC1B-3939-98EB-74CCEA8FEE1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29C61F-EAF0-A422-D92E-E368154DA27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3465D7B-CAD1-B03F-8AEE-50CDFE47B787}"/>
              </a:ext>
            </a:extLst>
          </p:cNvPr>
          <p:cNvSpPr txBox="1"/>
          <p:nvPr/>
        </p:nvSpPr>
        <p:spPr>
          <a:xfrm>
            <a:off x="1524000" y="948690"/>
            <a:ext cx="4572000" cy="5693866"/>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Adopting pets</a:t>
            </a:r>
            <a:r>
              <a:rPr lang="en-US" sz="2800" kern="0" dirty="0">
                <a:solidFill>
                  <a:sysClr val="windowText" lastClr="000000"/>
                </a:solidFill>
                <a:latin typeface="Calibri"/>
              </a:rPr>
              <a:t> – Caring for animals and being compassionate.</a:t>
            </a:r>
          </a:p>
          <a:p>
            <a:r>
              <a:rPr lang="en-US" sz="2800" b="1" kern="0" dirty="0">
                <a:solidFill>
                  <a:sysClr val="windowText" lastClr="000000"/>
                </a:solidFill>
                <a:latin typeface="Calibri"/>
              </a:rPr>
              <a:t>2. Taking notes in class</a:t>
            </a:r>
            <a:r>
              <a:rPr lang="en-US" sz="2800" kern="0" dirty="0">
                <a:solidFill>
                  <a:sysClr val="windowText" lastClr="000000"/>
                </a:solidFill>
                <a:latin typeface="Calibri"/>
              </a:rPr>
              <a:t> – Organizing information and active learning.</a:t>
            </a:r>
          </a:p>
          <a:p>
            <a:r>
              <a:rPr lang="en-US" sz="2800" b="1" kern="0" dirty="0">
                <a:solidFill>
                  <a:sysClr val="windowText" lastClr="000000"/>
                </a:solidFill>
                <a:latin typeface="Calibri"/>
              </a:rPr>
              <a:t>3. Giving directions</a:t>
            </a:r>
            <a:r>
              <a:rPr lang="en-US" sz="2800" kern="0" dirty="0">
                <a:solidFill>
                  <a:sysClr val="windowText" lastClr="000000"/>
                </a:solidFill>
                <a:latin typeface="Calibri"/>
              </a:rPr>
              <a:t> – Communication and guiding others.</a:t>
            </a:r>
          </a:p>
          <a:p>
            <a:r>
              <a:rPr lang="en-US" sz="2800" b="1" kern="0" dirty="0">
                <a:solidFill>
                  <a:sysClr val="windowText" lastClr="000000"/>
                </a:solidFill>
                <a:latin typeface="Calibri"/>
              </a:rPr>
              <a:t>4. Learning about augmented reality</a:t>
            </a:r>
            <a:r>
              <a:rPr lang="en-US" sz="2800" kern="0" dirty="0">
                <a:solidFill>
                  <a:sysClr val="windowText" lastClr="000000"/>
                </a:solidFill>
                <a:latin typeface="Calibri"/>
              </a:rPr>
              <a:t> – Exploring new technology and innovation.</a:t>
            </a:r>
          </a:p>
        </p:txBody>
      </p:sp>
      <p:pic>
        <p:nvPicPr>
          <p:cNvPr id="4" name="Picture 3">
            <a:extLst>
              <a:ext uri="{FF2B5EF4-FFF2-40B4-BE49-F238E27FC236}">
                <a16:creationId xmlns:a16="http://schemas.microsoft.com/office/drawing/2014/main" id="{C321A0B4-13FE-F5C4-96E6-4EC980E4B403}"/>
              </a:ext>
            </a:extLst>
          </p:cNvPr>
          <p:cNvPicPr>
            <a:picLocks noChangeAspect="1"/>
          </p:cNvPicPr>
          <p:nvPr/>
        </p:nvPicPr>
        <p:blipFill>
          <a:blip r:embed="rId2"/>
          <a:srcRect l="21667" t="24815" r="25000" b="18889"/>
          <a:stretch/>
        </p:blipFill>
        <p:spPr>
          <a:xfrm>
            <a:off x="5919537" y="1066800"/>
            <a:ext cx="4748463" cy="2819400"/>
          </a:xfrm>
          <a:prstGeom prst="rect">
            <a:avLst/>
          </a:prstGeom>
        </p:spPr>
      </p:pic>
    </p:spTree>
    <p:extLst>
      <p:ext uri="{BB962C8B-B14F-4D97-AF65-F5344CB8AC3E}">
        <p14:creationId xmlns:p14="http://schemas.microsoft.com/office/powerpoint/2010/main" val="40219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B7CF3-7433-DA06-BCF9-5B5DF67242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20F6894-B615-BE51-1175-FCDC84F0B27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1434C1B6-860B-9A0E-A965-B798ABD715F8}"/>
              </a:ext>
            </a:extLst>
          </p:cNvPr>
          <p:cNvSpPr txBox="1"/>
          <p:nvPr/>
        </p:nvSpPr>
        <p:spPr>
          <a:xfrm>
            <a:off x="1524000" y="1219201"/>
            <a:ext cx="4226452" cy="4401205"/>
          </a:xfrm>
          <a:prstGeom prst="rect">
            <a:avLst/>
          </a:prstGeom>
          <a:noFill/>
        </p:spPr>
        <p:txBody>
          <a:bodyPr wrap="square">
            <a:spAutoFit/>
          </a:bodyPr>
          <a:lstStyle/>
          <a:p>
            <a:r>
              <a:rPr lang="en-US" sz="2800" kern="0" dirty="0">
                <a:solidFill>
                  <a:sysClr val="windowText" lastClr="000000"/>
                </a:solidFill>
                <a:latin typeface="Calibri"/>
              </a:rPr>
              <a:t>People spend their </a:t>
            </a:r>
            <a:r>
              <a:rPr lang="en-US" sz="2800" b="1" kern="0" dirty="0">
                <a:solidFill>
                  <a:sysClr val="windowText" lastClr="000000"/>
                </a:solidFill>
                <a:latin typeface="Calibri"/>
              </a:rPr>
              <a:t>free time</a:t>
            </a:r>
            <a:r>
              <a:rPr lang="en-US" sz="2800" kern="0" dirty="0">
                <a:solidFill>
                  <a:sysClr val="windowText" lastClr="000000"/>
                </a:solidFill>
                <a:latin typeface="Calibri"/>
              </a:rPr>
              <a:t> in different ways based on their interests. This activity helps students understand what they </a:t>
            </a:r>
            <a:r>
              <a:rPr lang="en-US" sz="2800" b="1" kern="0" dirty="0">
                <a:solidFill>
                  <a:sysClr val="windowText" lastClr="000000"/>
                </a:solidFill>
                <a:latin typeface="Calibri"/>
              </a:rPr>
              <a:t>enjoy doing the most</a:t>
            </a:r>
            <a:r>
              <a:rPr lang="en-US" sz="2800" kern="0" dirty="0">
                <a:solidFill>
                  <a:sysClr val="windowText" lastClr="000000"/>
                </a:solidFill>
                <a:latin typeface="Calibri"/>
              </a:rPr>
              <a:t> and what they might </a:t>
            </a:r>
            <a:r>
              <a:rPr lang="en-US" sz="2800" b="1" kern="0" dirty="0">
                <a:solidFill>
                  <a:sysClr val="windowText" lastClr="000000"/>
                </a:solidFill>
                <a:latin typeface="Calibri"/>
              </a:rPr>
              <a:t>avoid</a:t>
            </a:r>
            <a:r>
              <a:rPr lang="en-US" sz="2800" kern="0" dirty="0">
                <a:solidFill>
                  <a:sysClr val="windowText" lastClr="000000"/>
                </a:solidFill>
                <a:latin typeface="Calibri"/>
              </a:rPr>
              <a:t>, which can reflect their </a:t>
            </a:r>
            <a:r>
              <a:rPr lang="en-US" sz="2800" b="1" kern="0" dirty="0">
                <a:solidFill>
                  <a:sysClr val="windowText" lastClr="000000"/>
                </a:solidFill>
                <a:latin typeface="Calibri"/>
              </a:rPr>
              <a:t>personality and career inclinations</a:t>
            </a:r>
            <a:r>
              <a:rPr lang="en-US" sz="2800" kern="0" dirty="0">
                <a:solidFill>
                  <a:sysClr val="windowText" lastClr="000000"/>
                </a:solidFill>
                <a:latin typeface="Calibri"/>
              </a:rPr>
              <a:t>.</a:t>
            </a:r>
          </a:p>
        </p:txBody>
      </p:sp>
      <p:pic>
        <p:nvPicPr>
          <p:cNvPr id="6" name="Picture 5">
            <a:extLst>
              <a:ext uri="{FF2B5EF4-FFF2-40B4-BE49-F238E27FC236}">
                <a16:creationId xmlns:a16="http://schemas.microsoft.com/office/drawing/2014/main" id="{24EEF1AA-6369-533C-F391-9D02C3E4F71C}"/>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283790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BC68-3FB6-EB97-F495-4790E5791A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17DB41-C490-56C5-29DF-7C0920E2F57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2D6DD67-0CBF-2D34-16B0-FE57F2DD6769}"/>
              </a:ext>
            </a:extLst>
          </p:cNvPr>
          <p:cNvSpPr txBox="1"/>
          <p:nvPr/>
        </p:nvSpPr>
        <p:spPr>
          <a:xfrm>
            <a:off x="1550144" y="1066800"/>
            <a:ext cx="4419600" cy="5909310"/>
          </a:xfrm>
          <a:prstGeom prst="rect">
            <a:avLst/>
          </a:prstGeom>
          <a:noFill/>
        </p:spPr>
        <p:txBody>
          <a:bodyPr wrap="square">
            <a:spAutoFit/>
          </a:bodyPr>
          <a:lstStyle/>
          <a:p>
            <a:r>
              <a:rPr lang="en-US" sz="2700" b="1" kern="0" dirty="0">
                <a:solidFill>
                  <a:sysClr val="windowText" lastClr="000000"/>
                </a:solidFill>
                <a:latin typeface="Calibri"/>
              </a:rPr>
              <a:t>Options:</a:t>
            </a:r>
          </a:p>
          <a:p>
            <a:r>
              <a:rPr lang="en-US" sz="2700" b="1" kern="0" dirty="0">
                <a:solidFill>
                  <a:sysClr val="windowText" lastClr="000000"/>
                </a:solidFill>
                <a:latin typeface="Calibri"/>
              </a:rPr>
              <a:t>1. Playing online puzzles or word games</a:t>
            </a:r>
            <a:r>
              <a:rPr lang="en-US" sz="2700" kern="0" dirty="0">
                <a:solidFill>
                  <a:sysClr val="windowText" lastClr="000000"/>
                </a:solidFill>
                <a:latin typeface="Calibri"/>
              </a:rPr>
              <a:t> – Problem-solving and critical thinking.</a:t>
            </a:r>
          </a:p>
          <a:p>
            <a:r>
              <a:rPr lang="en-US" sz="2700" b="1" kern="0" dirty="0">
                <a:solidFill>
                  <a:sysClr val="windowText" lastClr="000000"/>
                </a:solidFill>
                <a:latin typeface="Calibri"/>
              </a:rPr>
              <a:t>2. Decorating your bedroom</a:t>
            </a:r>
            <a:r>
              <a:rPr lang="en-US" sz="2700" kern="0" dirty="0">
                <a:solidFill>
                  <a:sysClr val="windowText" lastClr="000000"/>
                </a:solidFill>
                <a:latin typeface="Calibri"/>
              </a:rPr>
              <a:t> – Creativity and personal expression.</a:t>
            </a:r>
          </a:p>
          <a:p>
            <a:r>
              <a:rPr lang="en-US" sz="2700" b="1" kern="0" dirty="0">
                <a:solidFill>
                  <a:sysClr val="windowText" lastClr="000000"/>
                </a:solidFill>
                <a:latin typeface="Calibri"/>
              </a:rPr>
              <a:t>3. Posting pictures on your social network</a:t>
            </a:r>
            <a:r>
              <a:rPr lang="en-US" sz="2700" kern="0" dirty="0">
                <a:solidFill>
                  <a:sysClr val="windowText" lastClr="000000"/>
                </a:solidFill>
                <a:latin typeface="Calibri"/>
              </a:rPr>
              <a:t> – Social engagement and digital interaction.</a:t>
            </a:r>
          </a:p>
          <a:p>
            <a:r>
              <a:rPr lang="en-US" sz="2700" b="1" kern="0" dirty="0">
                <a:solidFill>
                  <a:sysClr val="windowText" lastClr="000000"/>
                </a:solidFill>
                <a:latin typeface="Calibri"/>
              </a:rPr>
              <a:t>4. Going to a concert or listening to music</a:t>
            </a:r>
            <a:r>
              <a:rPr lang="en-US" sz="2700" kern="0" dirty="0">
                <a:solidFill>
                  <a:sysClr val="windowText" lastClr="000000"/>
                </a:solidFill>
                <a:latin typeface="Calibri"/>
              </a:rPr>
              <a:t> – Enjoying entertainment and relaxation.</a:t>
            </a:r>
          </a:p>
        </p:txBody>
      </p:sp>
      <p:pic>
        <p:nvPicPr>
          <p:cNvPr id="6" name="Picture 5">
            <a:extLst>
              <a:ext uri="{FF2B5EF4-FFF2-40B4-BE49-F238E27FC236}">
                <a16:creationId xmlns:a16="http://schemas.microsoft.com/office/drawing/2014/main" id="{85D25C54-7028-02FC-F48F-969BFDC6C60B}"/>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2314017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DC429-8139-075D-8A1B-896AA7A9CB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7C8EC0-9674-D191-17F0-7EB1EC6E82B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6932C90-7BE7-72C4-A5F1-4527E34DEED8}"/>
              </a:ext>
            </a:extLst>
          </p:cNvPr>
          <p:cNvSpPr txBox="1"/>
          <p:nvPr/>
        </p:nvSpPr>
        <p:spPr>
          <a:xfrm>
            <a:off x="1550144" y="1066801"/>
            <a:ext cx="4419600" cy="4549835"/>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This exercise helps students recognize if they are </a:t>
            </a:r>
            <a:r>
              <a:rPr lang="en-US" sz="2800" b="1" kern="0" dirty="0">
                <a:solidFill>
                  <a:sysClr val="windowText" lastClr="000000"/>
                </a:solidFill>
                <a:latin typeface="Calibri"/>
              </a:rPr>
              <a:t>more analytical, creative, social, or entertainment-focused</a:t>
            </a:r>
            <a:r>
              <a:rPr lang="en-US" sz="2800" kern="0" dirty="0">
                <a:solidFill>
                  <a:sysClr val="windowText" lastClr="000000"/>
                </a:solidFill>
                <a:latin typeface="Calibri"/>
              </a:rPr>
              <a:t>, which can help guide their </a:t>
            </a:r>
            <a:r>
              <a:rPr lang="en-US" sz="2800" b="1" kern="0" dirty="0">
                <a:solidFill>
                  <a:sysClr val="windowText" lastClr="000000"/>
                </a:solidFill>
                <a:latin typeface="Calibri"/>
              </a:rPr>
              <a:t>learning and career preferences</a:t>
            </a:r>
            <a:r>
              <a:rPr lang="en-US" sz="2800" kern="0" dirty="0">
                <a:solidFill>
                  <a:sysClr val="windowText" lastClr="000000"/>
                </a:solidFill>
                <a:latin typeface="Calibri"/>
              </a:rPr>
              <a:t>.</a:t>
            </a:r>
            <a:endParaRPr lang="en-US" sz="27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D6927E1F-F13D-C44A-5CD5-2E2BD0115803}"/>
              </a:ext>
            </a:extLst>
          </p:cNvPr>
          <p:cNvPicPr>
            <a:picLocks noChangeAspect="1"/>
          </p:cNvPicPr>
          <p:nvPr/>
        </p:nvPicPr>
        <p:blipFill>
          <a:blip r:embed="rId2"/>
          <a:srcRect l="21667" t="24815" r="25000" b="18889"/>
          <a:stretch/>
        </p:blipFill>
        <p:spPr>
          <a:xfrm>
            <a:off x="5750452" y="1219200"/>
            <a:ext cx="4876800" cy="2895600"/>
          </a:xfrm>
          <a:prstGeom prst="rect">
            <a:avLst/>
          </a:prstGeom>
        </p:spPr>
      </p:pic>
    </p:spTree>
    <p:extLst>
      <p:ext uri="{BB962C8B-B14F-4D97-AF65-F5344CB8AC3E}">
        <p14:creationId xmlns:p14="http://schemas.microsoft.com/office/powerpoint/2010/main" val="3226922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E562C-1FEC-1C60-D530-7F72D9A8AD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65C8264-673B-1713-06B2-AB6635F54BF7}"/>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A9B9D52-2F7F-F946-7223-B07C86C455AA}"/>
              </a:ext>
            </a:extLst>
          </p:cNvPr>
          <p:cNvSpPr txBox="1"/>
          <p:nvPr/>
        </p:nvSpPr>
        <p:spPr>
          <a:xfrm>
            <a:off x="1550144" y="1066800"/>
            <a:ext cx="4419600" cy="3970318"/>
          </a:xfrm>
          <a:prstGeom prst="rect">
            <a:avLst/>
          </a:prstGeom>
          <a:noFill/>
        </p:spPr>
        <p:txBody>
          <a:bodyPr wrap="square">
            <a:spAutoFit/>
          </a:bodyPr>
          <a:lstStyle/>
          <a:p>
            <a:r>
              <a:rPr lang="en-US" sz="2800" kern="0" dirty="0">
                <a:solidFill>
                  <a:sysClr val="windowText" lastClr="000000"/>
                </a:solidFill>
                <a:latin typeface="Calibri"/>
              </a:rPr>
              <a:t>People </a:t>
            </a:r>
            <a:r>
              <a:rPr lang="en-US" sz="2800" b="1" kern="0" dirty="0">
                <a:solidFill>
                  <a:sysClr val="windowText" lastClr="000000"/>
                </a:solidFill>
                <a:latin typeface="Calibri"/>
              </a:rPr>
              <a:t>learn and work differently</a:t>
            </a:r>
            <a:r>
              <a:rPr lang="en-US" sz="2800" kern="0" dirty="0">
                <a:solidFill>
                  <a:sysClr val="windowText" lastClr="000000"/>
                </a:solidFill>
                <a:latin typeface="Calibri"/>
              </a:rPr>
              <a:t>, and understanding personal preferences can help in choosing the right </a:t>
            </a:r>
            <a:r>
              <a:rPr lang="en-US" sz="2800" b="1" kern="0" dirty="0">
                <a:solidFill>
                  <a:sysClr val="windowText" lastClr="000000"/>
                </a:solidFill>
                <a:latin typeface="Calibri"/>
              </a:rPr>
              <a:t>career path</a:t>
            </a:r>
            <a:r>
              <a:rPr lang="en-US" sz="2800" kern="0" dirty="0">
                <a:solidFill>
                  <a:sysClr val="windowText" lastClr="000000"/>
                </a:solidFill>
                <a:latin typeface="Calibri"/>
              </a:rPr>
              <a:t>. This activity helps students reflect on what they </a:t>
            </a:r>
            <a:r>
              <a:rPr lang="en-US" sz="2800" b="1" kern="0" dirty="0">
                <a:solidFill>
                  <a:sysClr val="windowText" lastClr="000000"/>
                </a:solidFill>
                <a:latin typeface="Calibri"/>
              </a:rPr>
              <a:t>enjoy doing</a:t>
            </a:r>
            <a:r>
              <a:rPr lang="en-US" sz="2800" kern="0" dirty="0">
                <a:solidFill>
                  <a:sysClr val="windowText" lastClr="000000"/>
                </a:solidFill>
                <a:latin typeface="Calibri"/>
              </a:rPr>
              <a:t> and what they may </a:t>
            </a:r>
            <a:r>
              <a:rPr lang="en-US" sz="2800" b="1" kern="0" dirty="0">
                <a:solidFill>
                  <a:sysClr val="windowText" lastClr="000000"/>
                </a:solidFill>
                <a:latin typeface="Calibri"/>
              </a:rPr>
              <a:t>avoid</a:t>
            </a:r>
            <a:r>
              <a:rPr lang="en-US" sz="2800" kern="0" dirty="0">
                <a:solidFill>
                  <a:sysClr val="windowText" lastClr="000000"/>
                </a:solidFill>
                <a:latin typeface="Calibri"/>
              </a:rPr>
              <a:t>.</a:t>
            </a:r>
            <a:endParaRPr lang="en-US" sz="270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52BDE3C9-991A-D3AC-B8A7-D043E65D528E}"/>
              </a:ext>
            </a:extLst>
          </p:cNvPr>
          <p:cNvPicPr>
            <a:picLocks noChangeAspect="1"/>
          </p:cNvPicPr>
          <p:nvPr/>
        </p:nvPicPr>
        <p:blipFill>
          <a:blip r:embed="rId2"/>
          <a:srcRect l="21667" t="26296" r="24167" b="8519"/>
          <a:stretch/>
        </p:blipFill>
        <p:spPr>
          <a:xfrm>
            <a:off x="5734380" y="1066800"/>
            <a:ext cx="4953000" cy="3352800"/>
          </a:xfrm>
          <a:prstGeom prst="rect">
            <a:avLst/>
          </a:prstGeom>
        </p:spPr>
      </p:pic>
    </p:spTree>
    <p:extLst>
      <p:ext uri="{BB962C8B-B14F-4D97-AF65-F5344CB8AC3E}">
        <p14:creationId xmlns:p14="http://schemas.microsoft.com/office/powerpoint/2010/main" val="417444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59AC-B506-7E44-CF78-C86B9F97FE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8F807E4-4712-3F48-3215-E13C98B816D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0E8CDF94-A197-F478-4C4B-3728C5FC554B}"/>
              </a:ext>
            </a:extLst>
          </p:cNvPr>
          <p:cNvSpPr txBox="1"/>
          <p:nvPr/>
        </p:nvSpPr>
        <p:spPr>
          <a:xfrm>
            <a:off x="1536289" y="885806"/>
            <a:ext cx="4419600" cy="6093976"/>
          </a:xfrm>
          <a:prstGeom prst="rect">
            <a:avLst/>
          </a:prstGeom>
          <a:noFill/>
        </p:spPr>
        <p:txBody>
          <a:bodyPr wrap="square">
            <a:spAutoFit/>
          </a:bodyPr>
          <a:lstStyle/>
          <a:p>
            <a:r>
              <a:rPr lang="en-US" sz="2600" b="1" kern="0" dirty="0">
                <a:solidFill>
                  <a:sysClr val="windowText" lastClr="000000"/>
                </a:solidFill>
                <a:latin typeface="Calibri"/>
              </a:rPr>
              <a:t>Options:</a:t>
            </a:r>
          </a:p>
          <a:p>
            <a:r>
              <a:rPr lang="en-US" sz="2600" b="1" kern="0" dirty="0">
                <a:solidFill>
                  <a:sysClr val="windowText" lastClr="000000"/>
                </a:solidFill>
                <a:latin typeface="Calibri"/>
              </a:rPr>
              <a:t>1. Working on mathematics problems</a:t>
            </a:r>
            <a:r>
              <a:rPr lang="en-US" sz="2600" kern="0" dirty="0">
                <a:solidFill>
                  <a:sysClr val="windowText" lastClr="000000"/>
                </a:solidFill>
                <a:latin typeface="Calibri"/>
              </a:rPr>
              <a:t> – Logical and analytical thinking.</a:t>
            </a:r>
          </a:p>
          <a:p>
            <a:r>
              <a:rPr lang="en-US" sz="2600" b="1" kern="0" dirty="0">
                <a:solidFill>
                  <a:sysClr val="windowText" lastClr="000000"/>
                </a:solidFill>
                <a:latin typeface="Calibri"/>
              </a:rPr>
              <a:t>2. Sorting and ordering files, music, or movies</a:t>
            </a:r>
            <a:r>
              <a:rPr lang="en-US" sz="2600" kern="0" dirty="0">
                <a:solidFill>
                  <a:sysClr val="windowText" lastClr="000000"/>
                </a:solidFill>
                <a:latin typeface="Calibri"/>
              </a:rPr>
              <a:t> – Organization and attention to detail.</a:t>
            </a:r>
          </a:p>
          <a:p>
            <a:r>
              <a:rPr lang="en-US" sz="2600" b="1" kern="0" dirty="0">
                <a:solidFill>
                  <a:sysClr val="windowText" lastClr="000000"/>
                </a:solidFill>
                <a:latin typeface="Calibri"/>
              </a:rPr>
              <a:t>3. Learning to scuba dive</a:t>
            </a:r>
            <a:r>
              <a:rPr lang="en-US" sz="2600" kern="0" dirty="0">
                <a:solidFill>
                  <a:sysClr val="windowText" lastClr="000000"/>
                </a:solidFill>
                <a:latin typeface="Calibri"/>
              </a:rPr>
              <a:t> – Adventure and hands-on experiences.</a:t>
            </a:r>
          </a:p>
          <a:p>
            <a:r>
              <a:rPr lang="en-US" sz="2600" b="1" kern="0" dirty="0">
                <a:solidFill>
                  <a:sysClr val="windowText" lastClr="000000"/>
                </a:solidFill>
                <a:latin typeface="Calibri"/>
              </a:rPr>
              <a:t>4. Teaching and explaining a problem to a friend</a:t>
            </a:r>
            <a:r>
              <a:rPr lang="en-US" sz="2600" kern="0" dirty="0">
                <a:solidFill>
                  <a:sysClr val="windowText" lastClr="000000"/>
                </a:solidFill>
                <a:latin typeface="Calibri"/>
              </a:rPr>
              <a:t> – Communication and leadership skills.</a:t>
            </a:r>
          </a:p>
        </p:txBody>
      </p:sp>
      <p:pic>
        <p:nvPicPr>
          <p:cNvPr id="4" name="Picture 3">
            <a:extLst>
              <a:ext uri="{FF2B5EF4-FFF2-40B4-BE49-F238E27FC236}">
                <a16:creationId xmlns:a16="http://schemas.microsoft.com/office/drawing/2014/main" id="{A35BC088-83F7-B1D7-36DA-3913D16984B1}"/>
              </a:ext>
            </a:extLst>
          </p:cNvPr>
          <p:cNvPicPr>
            <a:picLocks noChangeAspect="1"/>
          </p:cNvPicPr>
          <p:nvPr/>
        </p:nvPicPr>
        <p:blipFill>
          <a:blip r:embed="rId2"/>
          <a:srcRect l="21667" t="26296" r="24167" b="8519"/>
          <a:stretch/>
        </p:blipFill>
        <p:spPr>
          <a:xfrm>
            <a:off x="5734380" y="1066800"/>
            <a:ext cx="4953000" cy="3352800"/>
          </a:xfrm>
          <a:prstGeom prst="rect">
            <a:avLst/>
          </a:prstGeom>
        </p:spPr>
      </p:pic>
    </p:spTree>
    <p:extLst>
      <p:ext uri="{BB962C8B-B14F-4D97-AF65-F5344CB8AC3E}">
        <p14:creationId xmlns:p14="http://schemas.microsoft.com/office/powerpoint/2010/main" val="163494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4F8A1-CAB7-0B91-715E-A5E681A62C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F1CBCF-86D8-9271-F638-DD8FAE22DD4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E7D8605-ACC2-783A-6B1C-8DEF27A40036}"/>
              </a:ext>
            </a:extLst>
          </p:cNvPr>
          <p:cNvSpPr txBox="1"/>
          <p:nvPr/>
        </p:nvSpPr>
        <p:spPr>
          <a:xfrm>
            <a:off x="1536289" y="885807"/>
            <a:ext cx="4419600" cy="5842497"/>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In any </a:t>
            </a:r>
            <a:r>
              <a:rPr lang="en-US" sz="2800" b="1" kern="0" dirty="0">
                <a:solidFill>
                  <a:sysClr val="windowText" lastClr="000000"/>
                </a:solidFill>
                <a:latin typeface="Calibri"/>
              </a:rPr>
              <a:t>technology project</a:t>
            </a:r>
            <a:r>
              <a:rPr lang="en-US" sz="2800" kern="0" dirty="0">
                <a:solidFill>
                  <a:sysClr val="windowText" lastClr="000000"/>
                </a:solidFill>
                <a:latin typeface="Calibri"/>
              </a:rPr>
              <a:t>, different people take on different roles based on their </a:t>
            </a:r>
            <a:r>
              <a:rPr lang="en-US" sz="2800" b="1" kern="0" dirty="0">
                <a:solidFill>
                  <a:sysClr val="windowText" lastClr="000000"/>
                </a:solidFill>
                <a:latin typeface="Calibri"/>
              </a:rPr>
              <a:t>skills and interests</a:t>
            </a:r>
            <a:r>
              <a:rPr lang="en-US" sz="2800" kern="0" dirty="0">
                <a:solidFill>
                  <a:sysClr val="windowText" lastClr="000000"/>
                </a:solidFill>
                <a:latin typeface="Calibri"/>
              </a:rPr>
              <a:t>. This activity helps students recognize </a:t>
            </a:r>
            <a:r>
              <a:rPr lang="en-US" sz="2800" b="1" kern="0" dirty="0">
                <a:solidFill>
                  <a:sysClr val="windowText" lastClr="000000"/>
                </a:solidFill>
                <a:latin typeface="Calibri"/>
              </a:rPr>
              <a:t>which role they would prefer</a:t>
            </a:r>
            <a:r>
              <a:rPr lang="en-US" sz="2800" kern="0" dirty="0">
                <a:solidFill>
                  <a:sysClr val="windowText" lastClr="000000"/>
                </a:solidFill>
                <a:latin typeface="Calibri"/>
              </a:rPr>
              <a:t> and </a:t>
            </a:r>
            <a:r>
              <a:rPr lang="en-US" sz="2800" b="1" kern="0" dirty="0">
                <a:solidFill>
                  <a:sysClr val="windowText" lastClr="000000"/>
                </a:solidFill>
                <a:latin typeface="Calibri"/>
              </a:rPr>
              <a:t>which one they would avoid</a:t>
            </a:r>
            <a:r>
              <a:rPr lang="en-US" sz="2800" kern="0" dirty="0">
                <a:solidFill>
                  <a:sysClr val="windowText" lastClr="000000"/>
                </a:solidFill>
                <a:latin typeface="Calibri"/>
              </a:rPr>
              <a:t> in a web development team.</a:t>
            </a:r>
            <a:endParaRPr lang="en-US" sz="2600" kern="0" dirty="0">
              <a:solidFill>
                <a:sysClr val="windowText" lastClr="000000"/>
              </a:solidFill>
              <a:latin typeface="Calibri"/>
            </a:endParaRPr>
          </a:p>
        </p:txBody>
      </p:sp>
      <p:pic>
        <p:nvPicPr>
          <p:cNvPr id="2050" name="Picture 2" descr="Uploaded image">
            <a:extLst>
              <a:ext uri="{FF2B5EF4-FFF2-40B4-BE49-F238E27FC236}">
                <a16:creationId xmlns:a16="http://schemas.microsoft.com/office/drawing/2014/main" id="{18AC2DAA-5606-140B-1D2E-412DFB883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6297" r="24167" b="15926"/>
          <a:stretch/>
        </p:blipFill>
        <p:spPr bwMode="auto">
          <a:xfrm>
            <a:off x="5715000" y="1143000"/>
            <a:ext cx="49530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45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AC3-FC57-1EB8-2532-07B437F89C4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F4C96C6-ADA5-8BE8-7BE6-1CB3E8730ED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9DD16769-DF6C-F7E8-EEE9-324782388340}"/>
              </a:ext>
            </a:extLst>
          </p:cNvPr>
          <p:cNvSpPr txBox="1"/>
          <p:nvPr/>
        </p:nvSpPr>
        <p:spPr>
          <a:xfrm>
            <a:off x="1536290" y="1477248"/>
            <a:ext cx="9131711" cy="3903504"/>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This workshop is an </a:t>
            </a:r>
            <a:r>
              <a:rPr lang="en-US" sz="2800" b="1" kern="0" dirty="0">
                <a:solidFill>
                  <a:sysClr val="windowText" lastClr="000000"/>
                </a:solidFill>
                <a:latin typeface="Calibri"/>
              </a:rPr>
              <a:t>interactive online experience</a:t>
            </a:r>
            <a:r>
              <a:rPr lang="en-US" sz="2800" kern="0" dirty="0">
                <a:solidFill>
                  <a:sysClr val="windowText" lastClr="000000"/>
                </a:solidFill>
                <a:latin typeface="Calibri"/>
              </a:rPr>
              <a:t> designed to help students explore </a:t>
            </a:r>
            <a:r>
              <a:rPr lang="en-US" sz="2800" b="1" kern="0" dirty="0">
                <a:solidFill>
                  <a:sysClr val="windowText" lastClr="000000"/>
                </a:solidFill>
                <a:latin typeface="Calibri"/>
              </a:rPr>
              <a:t>cybersecurity careers</a:t>
            </a:r>
            <a:r>
              <a:rPr lang="en-US" sz="2800" kern="0" dirty="0">
                <a:solidFill>
                  <a:sysClr val="windowText" lastClr="000000"/>
                </a:solidFill>
                <a:latin typeface="Calibri"/>
              </a:rPr>
              <a:t>. It is facilitated by the </a:t>
            </a:r>
            <a:r>
              <a:rPr lang="en-US" sz="2800" b="1" kern="0" dirty="0">
                <a:solidFill>
                  <a:sysClr val="windowText" lastClr="000000"/>
                </a:solidFill>
                <a:latin typeface="Calibri"/>
              </a:rPr>
              <a:t>Australian Signals Directorate (ASD) </a:t>
            </a:r>
            <a:r>
              <a:rPr lang="en-US" sz="2800" b="1" kern="0" dirty="0" err="1">
                <a:solidFill>
                  <a:sysClr val="windowText" lastClr="000000"/>
                </a:solidFill>
                <a:latin typeface="Calibri"/>
              </a:rPr>
              <a:t>CyberEXP</a:t>
            </a:r>
            <a:r>
              <a:rPr lang="en-US" sz="2800" b="1" kern="0" dirty="0">
                <a:solidFill>
                  <a:sysClr val="windowText" lastClr="000000"/>
                </a:solidFill>
                <a:latin typeface="Calibri"/>
              </a:rPr>
              <a:t> initiative</a:t>
            </a:r>
            <a:r>
              <a:rPr lang="en-US" sz="2800" kern="0" dirty="0">
                <a:solidFill>
                  <a:sysClr val="windowText" lastClr="000000"/>
                </a:solidFill>
                <a:latin typeface="Calibri"/>
              </a:rPr>
              <a:t>. The goal is to let students experience a </a:t>
            </a:r>
            <a:r>
              <a:rPr lang="en-US" sz="2800" b="1" kern="0" dirty="0">
                <a:solidFill>
                  <a:sysClr val="windowText" lastClr="000000"/>
                </a:solidFill>
                <a:latin typeface="Calibri"/>
              </a:rPr>
              <a:t>day in the life of five ASD cyber professionals</a:t>
            </a:r>
            <a:r>
              <a:rPr lang="en-US" sz="2800" kern="0" dirty="0">
                <a:solidFill>
                  <a:sysClr val="windowText" lastClr="000000"/>
                </a:solidFill>
                <a:latin typeface="Calibri"/>
              </a:rPr>
              <a:t>, understanding their tasks and responsibilities in real-world cybersecurity.</a:t>
            </a:r>
          </a:p>
        </p:txBody>
      </p:sp>
    </p:spTree>
    <p:extLst>
      <p:ext uri="{BB962C8B-B14F-4D97-AF65-F5344CB8AC3E}">
        <p14:creationId xmlns:p14="http://schemas.microsoft.com/office/powerpoint/2010/main" val="375174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8AF2-BADA-F000-8C21-8D5D31BFB4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D6098E3-2F44-2AF2-0A60-1A5FA6F5451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39DA9E4-E9F2-94AA-04A3-2F32D930DD80}"/>
              </a:ext>
            </a:extLst>
          </p:cNvPr>
          <p:cNvSpPr txBox="1"/>
          <p:nvPr/>
        </p:nvSpPr>
        <p:spPr>
          <a:xfrm>
            <a:off x="1536289" y="885806"/>
            <a:ext cx="4419600" cy="5693866"/>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Getting the word out</a:t>
            </a:r>
            <a:r>
              <a:rPr lang="en-US" sz="2800" kern="0" dirty="0">
                <a:solidFill>
                  <a:sysClr val="windowText" lastClr="000000"/>
                </a:solidFill>
                <a:latin typeface="Calibri"/>
              </a:rPr>
              <a:t> – Marketing and promoting the website.</a:t>
            </a:r>
          </a:p>
          <a:p>
            <a:r>
              <a:rPr lang="en-US" sz="2800" b="1" kern="0" dirty="0">
                <a:solidFill>
                  <a:sysClr val="windowText" lastClr="000000"/>
                </a:solidFill>
                <a:latin typeface="Calibri"/>
              </a:rPr>
              <a:t>2. Doing the programming</a:t>
            </a:r>
            <a:r>
              <a:rPr lang="en-US" sz="2800" kern="0" dirty="0">
                <a:solidFill>
                  <a:sysClr val="windowText" lastClr="000000"/>
                </a:solidFill>
                <a:latin typeface="Calibri"/>
              </a:rPr>
              <a:t> – Writing code and building the website.</a:t>
            </a:r>
          </a:p>
          <a:p>
            <a:r>
              <a:rPr lang="en-US" sz="2800" b="1" kern="0" dirty="0">
                <a:solidFill>
                  <a:sysClr val="windowText" lastClr="000000"/>
                </a:solidFill>
                <a:latin typeface="Calibri"/>
              </a:rPr>
              <a:t>3. Tracking money and billing</a:t>
            </a:r>
            <a:r>
              <a:rPr lang="en-US" sz="2800" kern="0" dirty="0">
                <a:solidFill>
                  <a:sysClr val="windowText" lastClr="000000"/>
                </a:solidFill>
                <a:latin typeface="Calibri"/>
              </a:rPr>
              <a:t> – Managing finances and payments.</a:t>
            </a:r>
          </a:p>
          <a:p>
            <a:r>
              <a:rPr lang="en-US" sz="2800" b="1" kern="0" dirty="0">
                <a:solidFill>
                  <a:sysClr val="windowText" lastClr="000000"/>
                </a:solidFill>
                <a:latin typeface="Calibri"/>
              </a:rPr>
              <a:t>4. Deciding what the new site looks like</a:t>
            </a:r>
            <a:r>
              <a:rPr lang="en-US" sz="2800" kern="0" dirty="0">
                <a:solidFill>
                  <a:sysClr val="windowText" lastClr="000000"/>
                </a:solidFill>
                <a:latin typeface="Calibri"/>
              </a:rPr>
              <a:t> – Designing the user interface.</a:t>
            </a:r>
          </a:p>
        </p:txBody>
      </p:sp>
      <p:pic>
        <p:nvPicPr>
          <p:cNvPr id="2050" name="Picture 2" descr="Uploaded image">
            <a:extLst>
              <a:ext uri="{FF2B5EF4-FFF2-40B4-BE49-F238E27FC236}">
                <a16:creationId xmlns:a16="http://schemas.microsoft.com/office/drawing/2014/main" id="{473BB624-2A4B-3DDF-5552-E9052178C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6297" r="24167" b="15926"/>
          <a:stretch/>
        </p:blipFill>
        <p:spPr bwMode="auto">
          <a:xfrm>
            <a:off x="5715000" y="1143000"/>
            <a:ext cx="49530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4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6026F-E50E-F4B1-AE35-E1B2333F95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BFCF043-CCA0-3BAD-904D-B955413C757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5A2AF6A7-086E-CD8A-29E6-BE952E79F47F}"/>
              </a:ext>
            </a:extLst>
          </p:cNvPr>
          <p:cNvSpPr txBox="1"/>
          <p:nvPr/>
        </p:nvSpPr>
        <p:spPr>
          <a:xfrm>
            <a:off x="1536289" y="885806"/>
            <a:ext cx="4419600" cy="6124754"/>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Making new friends at school</a:t>
            </a:r>
            <a:r>
              <a:rPr lang="en-US" sz="2800" kern="0" dirty="0">
                <a:solidFill>
                  <a:sysClr val="windowText" lastClr="000000"/>
                </a:solidFill>
                <a:latin typeface="Calibri"/>
              </a:rPr>
              <a:t> – Socializing and building relationships.</a:t>
            </a:r>
          </a:p>
          <a:p>
            <a:r>
              <a:rPr lang="en-US" sz="2800" b="1" kern="0" dirty="0">
                <a:solidFill>
                  <a:sysClr val="windowText" lastClr="000000"/>
                </a:solidFill>
                <a:latin typeface="Calibri"/>
              </a:rPr>
              <a:t>2. Creating a playlist for your music</a:t>
            </a:r>
            <a:r>
              <a:rPr lang="en-US" sz="2800" kern="0" dirty="0">
                <a:solidFill>
                  <a:sysClr val="windowText" lastClr="000000"/>
                </a:solidFill>
                <a:latin typeface="Calibri"/>
              </a:rPr>
              <a:t> – Organizing and curating music.</a:t>
            </a:r>
          </a:p>
          <a:p>
            <a:r>
              <a:rPr lang="en-US" sz="2800" b="1" kern="0" dirty="0">
                <a:solidFill>
                  <a:sysClr val="windowText" lastClr="000000"/>
                </a:solidFill>
                <a:latin typeface="Calibri"/>
              </a:rPr>
              <a:t>3. Talking to friends at a party</a:t>
            </a:r>
            <a:r>
              <a:rPr lang="en-US" sz="2800" kern="0" dirty="0">
                <a:solidFill>
                  <a:sysClr val="windowText" lastClr="000000"/>
                </a:solidFill>
                <a:latin typeface="Calibri"/>
              </a:rPr>
              <a:t> – Engaging in conversations in social settings.</a:t>
            </a:r>
          </a:p>
          <a:p>
            <a:r>
              <a:rPr lang="en-US" sz="2800" b="1" kern="0" dirty="0">
                <a:solidFill>
                  <a:sysClr val="windowText" lastClr="000000"/>
                </a:solidFill>
                <a:latin typeface="Calibri"/>
              </a:rPr>
              <a:t>4. Preparing a gourmet meal</a:t>
            </a:r>
            <a:r>
              <a:rPr lang="en-US" sz="2800" kern="0" dirty="0">
                <a:solidFill>
                  <a:sysClr val="windowText" lastClr="000000"/>
                </a:solidFill>
                <a:latin typeface="Calibri"/>
              </a:rPr>
              <a:t> – Cooking and creativity in the kitchen.</a:t>
            </a:r>
          </a:p>
        </p:txBody>
      </p:sp>
      <p:pic>
        <p:nvPicPr>
          <p:cNvPr id="4" name="Picture 3">
            <a:extLst>
              <a:ext uri="{FF2B5EF4-FFF2-40B4-BE49-F238E27FC236}">
                <a16:creationId xmlns:a16="http://schemas.microsoft.com/office/drawing/2014/main" id="{850B84A6-A0B0-AA5C-8028-E3F964ADE86A}"/>
              </a:ext>
            </a:extLst>
          </p:cNvPr>
          <p:cNvPicPr>
            <a:picLocks noChangeAspect="1"/>
          </p:cNvPicPr>
          <p:nvPr/>
        </p:nvPicPr>
        <p:blipFill>
          <a:blip r:embed="rId2"/>
          <a:srcRect l="21667" t="30741" r="24167" b="12963"/>
          <a:stretch/>
        </p:blipFill>
        <p:spPr>
          <a:xfrm>
            <a:off x="5672273" y="1143000"/>
            <a:ext cx="4953000" cy="2895600"/>
          </a:xfrm>
          <a:prstGeom prst="rect">
            <a:avLst/>
          </a:prstGeom>
        </p:spPr>
      </p:pic>
    </p:spTree>
    <p:extLst>
      <p:ext uri="{BB962C8B-B14F-4D97-AF65-F5344CB8AC3E}">
        <p14:creationId xmlns:p14="http://schemas.microsoft.com/office/powerpoint/2010/main" val="2633140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CE73-0E91-4CA1-D7B9-4586CD680E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7BC35C-0F58-331C-16B5-99E9D08DDFE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6" name="Picture 5">
            <a:extLst>
              <a:ext uri="{FF2B5EF4-FFF2-40B4-BE49-F238E27FC236}">
                <a16:creationId xmlns:a16="http://schemas.microsoft.com/office/drawing/2014/main" id="{5FB2C949-1CA2-39DA-8B55-A68185E93B5C}"/>
              </a:ext>
            </a:extLst>
          </p:cNvPr>
          <p:cNvPicPr>
            <a:picLocks noChangeAspect="1"/>
          </p:cNvPicPr>
          <p:nvPr/>
        </p:nvPicPr>
        <p:blipFill>
          <a:blip r:embed="rId2"/>
          <a:srcRect l="20833" t="45556" r="17500" b="5555"/>
          <a:stretch/>
        </p:blipFill>
        <p:spPr>
          <a:xfrm>
            <a:off x="1536290" y="1791182"/>
            <a:ext cx="8903111" cy="3970306"/>
          </a:xfrm>
          <a:prstGeom prst="rect">
            <a:avLst/>
          </a:prstGeom>
        </p:spPr>
      </p:pic>
    </p:spTree>
    <p:extLst>
      <p:ext uri="{BB962C8B-B14F-4D97-AF65-F5344CB8AC3E}">
        <p14:creationId xmlns:p14="http://schemas.microsoft.com/office/powerpoint/2010/main" val="229858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BC21F-48D1-BFFC-2F40-5189B50419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76E51C-04F8-CEB4-930C-90AAA922D7E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7" name="TextBox 6">
            <a:extLst>
              <a:ext uri="{FF2B5EF4-FFF2-40B4-BE49-F238E27FC236}">
                <a16:creationId xmlns:a16="http://schemas.microsoft.com/office/drawing/2014/main" id="{924CC6AF-3284-3351-BD4D-BE297D634CC9}"/>
              </a:ext>
            </a:extLst>
          </p:cNvPr>
          <p:cNvSpPr txBox="1"/>
          <p:nvPr/>
        </p:nvSpPr>
        <p:spPr>
          <a:xfrm>
            <a:off x="1524000" y="1295401"/>
            <a:ext cx="4572000" cy="5262979"/>
          </a:xfrm>
          <a:prstGeom prst="rect">
            <a:avLst/>
          </a:prstGeom>
          <a:noFill/>
        </p:spPr>
        <p:txBody>
          <a:bodyPr wrap="square">
            <a:spAutoFit/>
          </a:bodyPr>
          <a:lstStyle/>
          <a:p>
            <a:r>
              <a:rPr lang="en-US" sz="2800" b="1" kern="0" dirty="0">
                <a:solidFill>
                  <a:sysClr val="windowText" lastClr="000000"/>
                </a:solidFill>
                <a:latin typeface="Calibri"/>
              </a:rPr>
              <a:t>Options:</a:t>
            </a:r>
          </a:p>
          <a:p>
            <a:r>
              <a:rPr lang="en-US" sz="2800" b="1" kern="0" dirty="0">
                <a:solidFill>
                  <a:sysClr val="windowText" lastClr="000000"/>
                </a:solidFill>
                <a:latin typeface="Calibri"/>
              </a:rPr>
              <a:t>1. Salary</a:t>
            </a:r>
            <a:r>
              <a:rPr lang="en-US" sz="2800" kern="0" dirty="0">
                <a:solidFill>
                  <a:sysClr val="windowText" lastClr="000000"/>
                </a:solidFill>
                <a:latin typeface="Calibri"/>
              </a:rPr>
              <a:t> – Wages and financial security.</a:t>
            </a:r>
          </a:p>
          <a:p>
            <a:r>
              <a:rPr lang="en-US" sz="2800" b="1" kern="0" dirty="0">
                <a:solidFill>
                  <a:sysClr val="windowText" lastClr="000000"/>
                </a:solidFill>
                <a:latin typeface="Calibri"/>
              </a:rPr>
              <a:t>2. Work Environment</a:t>
            </a:r>
            <a:r>
              <a:rPr lang="en-US" sz="2800" kern="0" dirty="0">
                <a:solidFill>
                  <a:sysClr val="windowText" lastClr="000000"/>
                </a:solidFill>
                <a:latin typeface="Calibri"/>
              </a:rPr>
              <a:t> – Office setup, remote work, or travel.</a:t>
            </a:r>
          </a:p>
          <a:p>
            <a:r>
              <a:rPr lang="en-US" sz="2800" b="1" kern="0" dirty="0">
                <a:solidFill>
                  <a:sysClr val="windowText" lastClr="000000"/>
                </a:solidFill>
                <a:latin typeface="Calibri"/>
              </a:rPr>
              <a:t>3. Work-Life Balance</a:t>
            </a:r>
            <a:r>
              <a:rPr lang="en-US" sz="2800" kern="0" dirty="0">
                <a:solidFill>
                  <a:sysClr val="windowText" lastClr="000000"/>
                </a:solidFill>
                <a:latin typeface="Calibri"/>
              </a:rPr>
              <a:t> – Time off, flexibility, and personal freedom.</a:t>
            </a:r>
          </a:p>
          <a:p>
            <a:r>
              <a:rPr lang="en-US" sz="2800" b="1" kern="0" dirty="0">
                <a:solidFill>
                  <a:sysClr val="windowText" lastClr="000000"/>
                </a:solidFill>
                <a:latin typeface="Calibri"/>
              </a:rPr>
              <a:t>4. Interesting Work</a:t>
            </a:r>
            <a:r>
              <a:rPr lang="en-US" sz="2800" kern="0" dirty="0">
                <a:solidFill>
                  <a:sysClr val="windowText" lastClr="000000"/>
                </a:solidFill>
                <a:latin typeface="Calibri"/>
              </a:rPr>
              <a:t> – Learning opportunities, challenges, and skill development.</a:t>
            </a:r>
          </a:p>
        </p:txBody>
      </p:sp>
      <p:pic>
        <p:nvPicPr>
          <p:cNvPr id="9" name="Picture 8">
            <a:extLst>
              <a:ext uri="{FF2B5EF4-FFF2-40B4-BE49-F238E27FC236}">
                <a16:creationId xmlns:a16="http://schemas.microsoft.com/office/drawing/2014/main" id="{A3FAC661-4BE5-CF15-493F-ADCF1C26F4BE}"/>
              </a:ext>
            </a:extLst>
          </p:cNvPr>
          <p:cNvPicPr>
            <a:picLocks noChangeAspect="1"/>
          </p:cNvPicPr>
          <p:nvPr/>
        </p:nvPicPr>
        <p:blipFill>
          <a:blip r:embed="rId2"/>
          <a:srcRect l="35833" t="38255" r="37500" b="11481"/>
          <a:stretch/>
        </p:blipFill>
        <p:spPr>
          <a:xfrm>
            <a:off x="6248400" y="1295399"/>
            <a:ext cx="4419600" cy="4685898"/>
          </a:xfrm>
          <a:prstGeom prst="rect">
            <a:avLst/>
          </a:prstGeom>
        </p:spPr>
      </p:pic>
    </p:spTree>
    <p:extLst>
      <p:ext uri="{BB962C8B-B14F-4D97-AF65-F5344CB8AC3E}">
        <p14:creationId xmlns:p14="http://schemas.microsoft.com/office/powerpoint/2010/main" val="14671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F0B5-CCF1-A6C2-CE00-6A459B55BB1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1D5637-95DE-1E4C-4A7A-9B70F4ADD3E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7" name="TextBox 6">
            <a:extLst>
              <a:ext uri="{FF2B5EF4-FFF2-40B4-BE49-F238E27FC236}">
                <a16:creationId xmlns:a16="http://schemas.microsoft.com/office/drawing/2014/main" id="{8882CD38-CB9C-7339-7890-6F2C59667CB5}"/>
              </a:ext>
            </a:extLst>
          </p:cNvPr>
          <p:cNvSpPr txBox="1"/>
          <p:nvPr/>
        </p:nvSpPr>
        <p:spPr>
          <a:xfrm>
            <a:off x="1524000" y="1295401"/>
            <a:ext cx="4098792" cy="1318181"/>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Click on “Explore This Journey”</a:t>
            </a:r>
            <a:endParaRPr lang="en-US" sz="280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0AD54927-00EE-C766-0C80-A5F13A7DFC6C}"/>
              </a:ext>
            </a:extLst>
          </p:cNvPr>
          <p:cNvPicPr>
            <a:picLocks noChangeAspect="1"/>
          </p:cNvPicPr>
          <p:nvPr/>
        </p:nvPicPr>
        <p:blipFill>
          <a:blip r:embed="rId2"/>
          <a:srcRect l="21667" t="26296" r="23334" b="8519"/>
          <a:stretch/>
        </p:blipFill>
        <p:spPr>
          <a:xfrm>
            <a:off x="5622792" y="1295400"/>
            <a:ext cx="5029200" cy="3352800"/>
          </a:xfrm>
          <a:prstGeom prst="rect">
            <a:avLst/>
          </a:prstGeom>
        </p:spPr>
      </p:pic>
    </p:spTree>
    <p:extLst>
      <p:ext uri="{BB962C8B-B14F-4D97-AF65-F5344CB8AC3E}">
        <p14:creationId xmlns:p14="http://schemas.microsoft.com/office/powerpoint/2010/main" val="3454633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06FC8-1B9E-E3B1-3F56-6A5652AF96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147E78-496C-0B5F-1AAD-BF405671812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5" name="Picture 4">
            <a:extLst>
              <a:ext uri="{FF2B5EF4-FFF2-40B4-BE49-F238E27FC236}">
                <a16:creationId xmlns:a16="http://schemas.microsoft.com/office/drawing/2014/main" id="{E21BBAD2-423D-891D-3108-6EF52470B340}"/>
              </a:ext>
            </a:extLst>
          </p:cNvPr>
          <p:cNvPicPr>
            <a:picLocks noChangeAspect="1"/>
          </p:cNvPicPr>
          <p:nvPr/>
        </p:nvPicPr>
        <p:blipFill>
          <a:blip r:embed="rId2"/>
          <a:srcRect t="17407" b="15926"/>
          <a:stretch/>
        </p:blipFill>
        <p:spPr>
          <a:xfrm>
            <a:off x="1524000" y="1752600"/>
            <a:ext cx="9144000" cy="3429000"/>
          </a:xfrm>
          <a:prstGeom prst="rect">
            <a:avLst/>
          </a:prstGeom>
        </p:spPr>
      </p:pic>
    </p:spTree>
    <p:extLst>
      <p:ext uri="{BB962C8B-B14F-4D97-AF65-F5344CB8AC3E}">
        <p14:creationId xmlns:p14="http://schemas.microsoft.com/office/powerpoint/2010/main" val="777962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EC04-0E08-DDC3-AA5A-13AD729CCC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4ADE15-DD5D-7915-E848-F47D33516A9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54C41467-170C-E566-67EF-EA275E3D85EF}"/>
              </a:ext>
            </a:extLst>
          </p:cNvPr>
          <p:cNvPicPr>
            <a:picLocks noChangeAspect="1"/>
          </p:cNvPicPr>
          <p:nvPr/>
        </p:nvPicPr>
        <p:blipFill>
          <a:blip r:embed="rId2"/>
          <a:srcRect t="17407" b="23333"/>
          <a:stretch/>
        </p:blipFill>
        <p:spPr>
          <a:xfrm>
            <a:off x="1524000" y="976303"/>
            <a:ext cx="9144000" cy="3048000"/>
          </a:xfrm>
          <a:prstGeom prst="rect">
            <a:avLst/>
          </a:prstGeom>
        </p:spPr>
      </p:pic>
      <p:pic>
        <p:nvPicPr>
          <p:cNvPr id="7" name="Picture 6">
            <a:extLst>
              <a:ext uri="{FF2B5EF4-FFF2-40B4-BE49-F238E27FC236}">
                <a16:creationId xmlns:a16="http://schemas.microsoft.com/office/drawing/2014/main" id="{1EFA11C8-CC67-8111-C9E2-CC807EFE06F1}"/>
              </a:ext>
            </a:extLst>
          </p:cNvPr>
          <p:cNvPicPr>
            <a:picLocks noChangeAspect="1"/>
          </p:cNvPicPr>
          <p:nvPr/>
        </p:nvPicPr>
        <p:blipFill>
          <a:blip r:embed="rId3"/>
          <a:srcRect l="28333" t="38148" r="30832" b="10001"/>
          <a:stretch/>
        </p:blipFill>
        <p:spPr>
          <a:xfrm>
            <a:off x="4227240" y="4114800"/>
            <a:ext cx="3733800" cy="2667000"/>
          </a:xfrm>
          <a:prstGeom prst="rect">
            <a:avLst/>
          </a:prstGeom>
        </p:spPr>
      </p:pic>
    </p:spTree>
    <p:extLst>
      <p:ext uri="{BB962C8B-B14F-4D97-AF65-F5344CB8AC3E}">
        <p14:creationId xmlns:p14="http://schemas.microsoft.com/office/powerpoint/2010/main" val="114186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ED35-9254-1712-A438-DE1D51374B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979D24-4551-099A-BBE4-52994285D0A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5" name="Picture 4">
            <a:extLst>
              <a:ext uri="{FF2B5EF4-FFF2-40B4-BE49-F238E27FC236}">
                <a16:creationId xmlns:a16="http://schemas.microsoft.com/office/drawing/2014/main" id="{ABF245A0-AB5D-D992-7124-4FFE549AC1DD}"/>
              </a:ext>
            </a:extLst>
          </p:cNvPr>
          <p:cNvPicPr>
            <a:picLocks noChangeAspect="1"/>
          </p:cNvPicPr>
          <p:nvPr/>
        </p:nvPicPr>
        <p:blipFill>
          <a:blip r:embed="rId2"/>
          <a:srcRect l="23334" t="30741" r="25833" b="5555"/>
          <a:stretch/>
        </p:blipFill>
        <p:spPr>
          <a:xfrm>
            <a:off x="2905259" y="1181100"/>
            <a:ext cx="6377762" cy="4495800"/>
          </a:xfrm>
          <a:prstGeom prst="rect">
            <a:avLst/>
          </a:prstGeom>
        </p:spPr>
      </p:pic>
    </p:spTree>
    <p:extLst>
      <p:ext uri="{BB962C8B-B14F-4D97-AF65-F5344CB8AC3E}">
        <p14:creationId xmlns:p14="http://schemas.microsoft.com/office/powerpoint/2010/main" val="16368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808F-ACC2-39BB-7BA9-A36649A596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EDAAA70-1128-D57A-B68F-88EC3BA821B9}"/>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896D4735-40EB-D725-70A8-5849458007B5}"/>
              </a:ext>
            </a:extLst>
          </p:cNvPr>
          <p:cNvPicPr>
            <a:picLocks noChangeAspect="1"/>
          </p:cNvPicPr>
          <p:nvPr/>
        </p:nvPicPr>
        <p:blipFill>
          <a:blip r:embed="rId2"/>
          <a:srcRect l="24166" t="32222" r="25000" b="7038"/>
          <a:stretch/>
        </p:blipFill>
        <p:spPr>
          <a:xfrm>
            <a:off x="2246040" y="1066800"/>
            <a:ext cx="7696200" cy="5172856"/>
          </a:xfrm>
          <a:prstGeom prst="rect">
            <a:avLst/>
          </a:prstGeom>
        </p:spPr>
      </p:pic>
    </p:spTree>
    <p:extLst>
      <p:ext uri="{BB962C8B-B14F-4D97-AF65-F5344CB8AC3E}">
        <p14:creationId xmlns:p14="http://schemas.microsoft.com/office/powerpoint/2010/main" val="368742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A65E1-B4CD-F751-EFDE-9FFA5751B2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F10737-584E-8E64-2950-F95AF5680C57}"/>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40F706C6-21F7-C8BB-7716-994584E51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BF501C-2A12-5249-E54A-12D79B3713BF}"/>
              </a:ext>
            </a:extLst>
          </p:cNvPr>
          <p:cNvSpPr txBox="1"/>
          <p:nvPr/>
        </p:nvSpPr>
        <p:spPr>
          <a:xfrm>
            <a:off x="1557454" y="1600201"/>
            <a:ext cx="4538546" cy="4549835"/>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Jessica (Operations Coordinator)</a:t>
            </a:r>
            <a:r>
              <a:rPr lang="en-US" sz="2800" kern="0" dirty="0">
                <a:solidFill>
                  <a:sysClr val="windowText" lastClr="000000"/>
                </a:solidFill>
                <a:latin typeface="Calibri"/>
              </a:rPr>
              <a:t> – Jessica ensures all security operations run smoothly by organizing resources, managing communication, and supporting the team.</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72762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5C2F-C6CB-7CA9-2D6A-0B5E9DD3E1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B1D7365-7BA7-88AA-B295-F2A13E68AF5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E7B90C37-E577-AB48-ED5E-4A2C31DBBED4}"/>
              </a:ext>
            </a:extLst>
          </p:cNvPr>
          <p:cNvSpPr txBox="1"/>
          <p:nvPr/>
        </p:nvSpPr>
        <p:spPr>
          <a:xfrm>
            <a:off x="1536290" y="1477248"/>
            <a:ext cx="9131711" cy="5196166"/>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Workshop Instructions</a:t>
            </a:r>
          </a:p>
          <a:p>
            <a:pPr>
              <a:lnSpc>
                <a:spcPct val="150000"/>
              </a:lnSpc>
            </a:pPr>
            <a:r>
              <a:rPr lang="en-US" sz="2800" b="1" kern="0" dirty="0">
                <a:solidFill>
                  <a:sysClr val="windowText" lastClr="000000"/>
                </a:solidFill>
                <a:latin typeface="Calibri"/>
              </a:rPr>
              <a:t>Step 1:</a:t>
            </a:r>
            <a:r>
              <a:rPr lang="en-US" sz="2800" kern="0" dirty="0">
                <a:solidFill>
                  <a:sysClr val="windowText" lastClr="000000"/>
                </a:solidFill>
                <a:latin typeface="Calibri"/>
              </a:rPr>
              <a:t> Open the website: </a:t>
            </a:r>
            <a:r>
              <a:rPr lang="en-US" sz="2800" kern="0" dirty="0">
                <a:solidFill>
                  <a:sysClr val="windowText" lastClr="000000"/>
                </a:solidFill>
                <a:latin typeface="Calibri"/>
                <a:hlinkClick r:id="rId2"/>
              </a:rPr>
              <a:t>https://au.golifejourney.com</a:t>
            </a:r>
            <a:endParaRPr lang="en-US" sz="2800" kern="0" dirty="0">
              <a:solidFill>
                <a:sysClr val="windowText" lastClr="000000"/>
              </a:solidFill>
              <a:latin typeface="Calibri"/>
            </a:endParaRPr>
          </a:p>
          <a:p>
            <a:pPr>
              <a:lnSpc>
                <a:spcPct val="150000"/>
              </a:lnSpc>
            </a:pPr>
            <a:r>
              <a:rPr lang="en-US" sz="2800" b="1" kern="0" dirty="0">
                <a:solidFill>
                  <a:sysClr val="windowText" lastClr="000000"/>
                </a:solidFill>
                <a:latin typeface="Calibri"/>
              </a:rPr>
              <a:t>Step 2:</a:t>
            </a:r>
            <a:r>
              <a:rPr lang="en-US" sz="2800" kern="0" dirty="0">
                <a:solidFill>
                  <a:sysClr val="windowText" lastClr="000000"/>
                </a:solidFill>
                <a:latin typeface="Calibri"/>
              </a:rPr>
              <a:t> Register for the system</a:t>
            </a: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Role:</a:t>
            </a:r>
            <a:r>
              <a:rPr lang="en-US" sz="2800" kern="0" dirty="0">
                <a:solidFill>
                  <a:sysClr val="windowText" lastClr="000000"/>
                </a:solidFill>
                <a:latin typeface="Calibri"/>
              </a:rPr>
              <a:t> Student</a:t>
            </a: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Email:</a:t>
            </a:r>
            <a:r>
              <a:rPr lang="en-US" sz="2800" kern="0" dirty="0">
                <a:solidFill>
                  <a:sysClr val="windowText" lastClr="000000"/>
                </a:solidFill>
                <a:latin typeface="Calibri"/>
              </a:rPr>
              <a:t> Use your </a:t>
            </a:r>
            <a:br>
              <a:rPr lang="en-US" sz="2800" kern="0" dirty="0">
                <a:solidFill>
                  <a:sysClr val="windowText" lastClr="000000"/>
                </a:solidFill>
                <a:latin typeface="Calibri"/>
              </a:rPr>
            </a:br>
            <a:r>
              <a:rPr lang="en-US" sz="2800" b="1" kern="0" dirty="0">
                <a:solidFill>
                  <a:sysClr val="windowText" lastClr="000000"/>
                </a:solidFill>
                <a:latin typeface="Calibri"/>
              </a:rPr>
              <a:t>ACU email</a:t>
            </a:r>
            <a:endParaRPr lang="en-US" sz="2800" kern="0" dirty="0">
              <a:solidFill>
                <a:sysClr val="windowText" lastClr="000000"/>
              </a:solidFill>
              <a:latin typeface="Calibri"/>
            </a:endParaRPr>
          </a:p>
          <a:p>
            <a:pPr marL="712788" indent="-439738">
              <a:lnSpc>
                <a:spcPct val="150000"/>
              </a:lnSpc>
              <a:buFont typeface="Arial" panose="020B0604020202020204" pitchFamily="34" charset="0"/>
              <a:buChar char="•"/>
            </a:pPr>
            <a:r>
              <a:rPr lang="en-US" sz="2800" b="1" kern="0" dirty="0">
                <a:solidFill>
                  <a:sysClr val="windowText" lastClr="000000"/>
                </a:solidFill>
                <a:latin typeface="Calibri"/>
              </a:rPr>
              <a:t>Code:</a:t>
            </a:r>
            <a:r>
              <a:rPr lang="en-US" sz="2800" kern="0" dirty="0">
                <a:solidFill>
                  <a:sysClr val="windowText" lastClr="000000"/>
                </a:solidFill>
                <a:latin typeface="Calibri"/>
              </a:rPr>
              <a:t> </a:t>
            </a:r>
            <a:r>
              <a:rPr lang="en-US" sz="2800" b="1" kern="0" dirty="0">
                <a:solidFill>
                  <a:sysClr val="windowText" lastClr="000000"/>
                </a:solidFill>
                <a:latin typeface="Calibri"/>
              </a:rPr>
              <a:t>refer to </a:t>
            </a:r>
            <a:br>
              <a:rPr lang="en-US" sz="2800" b="1" kern="0" dirty="0">
                <a:solidFill>
                  <a:sysClr val="windowText" lastClr="000000"/>
                </a:solidFill>
                <a:latin typeface="Calibri"/>
              </a:rPr>
            </a:br>
            <a:r>
              <a:rPr lang="en-US" sz="2800" b="1" kern="0" dirty="0">
                <a:solidFill>
                  <a:sysClr val="windowText" lastClr="000000"/>
                </a:solidFill>
                <a:latin typeface="Calibri"/>
              </a:rPr>
              <a:t>Canvas</a:t>
            </a:r>
            <a:endParaRPr lang="en-US" sz="2800" kern="0" dirty="0">
              <a:solidFill>
                <a:sysClr val="windowText" lastClr="000000"/>
              </a:solidFill>
              <a:latin typeface="Calibri"/>
            </a:endParaRPr>
          </a:p>
        </p:txBody>
      </p:sp>
      <p:pic>
        <p:nvPicPr>
          <p:cNvPr id="5" name="Picture 4">
            <a:extLst>
              <a:ext uri="{FF2B5EF4-FFF2-40B4-BE49-F238E27FC236}">
                <a16:creationId xmlns:a16="http://schemas.microsoft.com/office/drawing/2014/main" id="{25CEB7AD-0111-08A3-1EC5-7FE65D354563}"/>
              </a:ext>
            </a:extLst>
          </p:cNvPr>
          <p:cNvPicPr>
            <a:picLocks noChangeAspect="1"/>
          </p:cNvPicPr>
          <p:nvPr/>
        </p:nvPicPr>
        <p:blipFill>
          <a:blip r:embed="rId3"/>
          <a:srcRect l="22500" t="26296" r="309" b="8519"/>
          <a:stretch/>
        </p:blipFill>
        <p:spPr>
          <a:xfrm>
            <a:off x="5197850" y="3424052"/>
            <a:ext cx="5454143" cy="2590800"/>
          </a:xfrm>
          <a:prstGeom prst="rect">
            <a:avLst/>
          </a:prstGeom>
        </p:spPr>
      </p:pic>
      <p:sp>
        <p:nvSpPr>
          <p:cNvPr id="3" name="Rectangle: Rounded Corners 2">
            <a:extLst>
              <a:ext uri="{FF2B5EF4-FFF2-40B4-BE49-F238E27FC236}">
                <a16:creationId xmlns:a16="http://schemas.microsoft.com/office/drawing/2014/main" id="{D44089F7-FEF8-7C91-EB4D-8DA341C37AFC}"/>
              </a:ext>
            </a:extLst>
          </p:cNvPr>
          <p:cNvSpPr/>
          <p:nvPr/>
        </p:nvSpPr>
        <p:spPr>
          <a:xfrm>
            <a:off x="9372600" y="4114800"/>
            <a:ext cx="1279392"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0455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B509-CEE3-71AC-3F31-1EF3D2A8D4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E1DCFD-B34E-CBA1-DBEF-B58EF7DB602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611E4457-BCE9-6DDB-5EE9-C2DB63CAA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E81D7-C7A4-1B86-AAD5-9191D340204D}"/>
              </a:ext>
            </a:extLst>
          </p:cNvPr>
          <p:cNvSpPr txBox="1"/>
          <p:nvPr/>
        </p:nvSpPr>
        <p:spPr>
          <a:xfrm>
            <a:off x="1557454" y="1600200"/>
            <a:ext cx="4538546" cy="325717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Sarah (Intrusion Analyst)</a:t>
            </a:r>
            <a:r>
              <a:rPr lang="en-US" sz="2800" kern="0" dirty="0">
                <a:solidFill>
                  <a:sysClr val="windowText" lastClr="000000"/>
                </a:solidFill>
                <a:latin typeface="Calibri"/>
              </a:rPr>
              <a:t> – Sarah detects and investigates cyber attacks by analyzing suspicious activities in networks and systems.</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256474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CC47-9E6F-9BBD-19C5-EE69B456A6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3DA9DD-4A6F-E7E0-F573-4A20610981D5}"/>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0EFA43DD-4D76-237B-3C40-0C05A0B83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EECAF8-6B16-287A-A9E6-84C04534617E}"/>
              </a:ext>
            </a:extLst>
          </p:cNvPr>
          <p:cNvSpPr txBox="1"/>
          <p:nvPr/>
        </p:nvSpPr>
        <p:spPr>
          <a:xfrm>
            <a:off x="1557454" y="1600201"/>
            <a:ext cx="4538546" cy="4549835"/>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Alex (Penetration Tester and Vulnerability Researcher)</a:t>
            </a:r>
            <a:r>
              <a:rPr lang="en-US" sz="2800" kern="0" dirty="0">
                <a:solidFill>
                  <a:sysClr val="windowText" lastClr="000000"/>
                </a:solidFill>
                <a:latin typeface="Calibri"/>
              </a:rPr>
              <a:t> – Alex finds weaknesses in computer systems by testing security defenses and helping organizations fix them before hackers can exploit them.</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115121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3B519-8CDF-3A8C-2630-AAD8CB513E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5F0BB5-0988-23EF-EF57-129E5AF0946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945FEB4B-717C-0472-04FE-50480E282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40CC7-88DA-395A-283F-07821BA1BB6A}"/>
              </a:ext>
            </a:extLst>
          </p:cNvPr>
          <p:cNvSpPr txBox="1"/>
          <p:nvPr/>
        </p:nvSpPr>
        <p:spPr>
          <a:xfrm>
            <a:off x="1557454" y="1600200"/>
            <a:ext cx="4538546" cy="390350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Michelle (Incident Responder)</a:t>
            </a:r>
            <a:r>
              <a:rPr lang="en-US" sz="2800" kern="0" dirty="0">
                <a:solidFill>
                  <a:sysClr val="windowText" lastClr="000000"/>
                </a:solidFill>
                <a:latin typeface="Calibri"/>
              </a:rPr>
              <a:t> – Michelle reacts quickly to cyber attacks, identifies threats, and takes steps to stop damage and protect important data.</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168931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AA779-D56B-BD50-0193-A3AEF41B4C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B39034-230D-D216-2A11-E6FF2C8339D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3074" name="Picture 2" descr="Uploaded image">
            <a:extLst>
              <a:ext uri="{FF2B5EF4-FFF2-40B4-BE49-F238E27FC236}">
                <a16:creationId xmlns:a16="http://schemas.microsoft.com/office/drawing/2014/main" id="{BB207B3D-3B47-31A0-40BD-E47D3D8BC9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9" t="35185" r="27501" b="12963"/>
          <a:stretch/>
        </p:blipFill>
        <p:spPr bwMode="auto">
          <a:xfrm>
            <a:off x="6096000" y="1600200"/>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951586-48C4-0D81-FEF5-5A3E03264DEA}"/>
              </a:ext>
            </a:extLst>
          </p:cNvPr>
          <p:cNvSpPr txBox="1"/>
          <p:nvPr/>
        </p:nvSpPr>
        <p:spPr>
          <a:xfrm>
            <a:off x="1557454" y="1600200"/>
            <a:ext cx="4538546" cy="3257174"/>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Josh (Malware Analyst)</a:t>
            </a:r>
            <a:r>
              <a:rPr lang="en-US" sz="2800" kern="0" dirty="0">
                <a:solidFill>
                  <a:sysClr val="windowText" lastClr="000000"/>
                </a:solidFill>
                <a:latin typeface="Calibri"/>
              </a:rPr>
              <a:t> – Josh studies harmful software (malware) to understand how it works, how it spreads, and how to remove or prevent it.</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344854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C7AD-5FE6-0329-A0FF-26893A43BA3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77BF33-66E0-E807-B2C1-F0CD4824924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978FEF0-17B2-D633-E92D-135BA850C02F}"/>
              </a:ext>
            </a:extLst>
          </p:cNvPr>
          <p:cNvSpPr txBox="1"/>
          <p:nvPr/>
        </p:nvSpPr>
        <p:spPr>
          <a:xfrm>
            <a:off x="1557454" y="1600201"/>
            <a:ext cx="4538546"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5: Download the cyber resume and add a screenshot. </a:t>
            </a:r>
            <a:endParaRPr lang="en-US" sz="2800" b="1" kern="0" dirty="0">
              <a:solidFill>
                <a:sysClr val="windowText" lastClr="000000"/>
              </a:solidFill>
              <a:latin typeface="Calibri"/>
              <a:ea typeface="Times New Roman" panose="02020603050405020304" pitchFamily="18" charset="0"/>
            </a:endParaRPr>
          </a:p>
        </p:txBody>
      </p:sp>
      <p:pic>
        <p:nvPicPr>
          <p:cNvPr id="4" name="Picture 3">
            <a:extLst>
              <a:ext uri="{FF2B5EF4-FFF2-40B4-BE49-F238E27FC236}">
                <a16:creationId xmlns:a16="http://schemas.microsoft.com/office/drawing/2014/main" id="{9E6ED4A3-5A64-C331-F02F-1B57F5785A3A}"/>
              </a:ext>
            </a:extLst>
          </p:cNvPr>
          <p:cNvPicPr>
            <a:picLocks noChangeAspect="1"/>
          </p:cNvPicPr>
          <p:nvPr/>
        </p:nvPicPr>
        <p:blipFill>
          <a:blip r:embed="rId2"/>
          <a:srcRect l="27033" t="35185" r="23333" b="10000"/>
          <a:stretch/>
        </p:blipFill>
        <p:spPr>
          <a:xfrm>
            <a:off x="4038600" y="2733516"/>
            <a:ext cx="6639412" cy="4124484"/>
          </a:xfrm>
          <a:prstGeom prst="rect">
            <a:avLst/>
          </a:prstGeom>
        </p:spPr>
      </p:pic>
      <p:sp>
        <p:nvSpPr>
          <p:cNvPr id="6" name="Rectangle: Rounded Corners 5">
            <a:extLst>
              <a:ext uri="{FF2B5EF4-FFF2-40B4-BE49-F238E27FC236}">
                <a16:creationId xmlns:a16="http://schemas.microsoft.com/office/drawing/2014/main" id="{DAFEA83A-5202-F471-3FF5-F456E816C7FA}"/>
              </a:ext>
            </a:extLst>
          </p:cNvPr>
          <p:cNvSpPr/>
          <p:nvPr/>
        </p:nvSpPr>
        <p:spPr>
          <a:xfrm>
            <a:off x="5105400" y="6019800"/>
            <a:ext cx="16002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55989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E47F-9021-440C-CC6B-7EF6DDD31AA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00AF7E-5413-650B-920B-07236F0005A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99742324-27A0-39FE-07EE-2B723E03FA01}"/>
              </a:ext>
            </a:extLst>
          </p:cNvPr>
          <p:cNvSpPr txBox="1"/>
          <p:nvPr/>
        </p:nvSpPr>
        <p:spPr>
          <a:xfrm>
            <a:off x="1557454" y="1600201"/>
            <a:ext cx="4538546"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6: Click on “Explore Journey” tab and explore the rest two careers at ASD. </a:t>
            </a:r>
            <a:endParaRPr lang="en-US" sz="2800" b="1" kern="0" dirty="0">
              <a:solidFill>
                <a:sysClr val="windowText" lastClr="000000"/>
              </a:solidFill>
              <a:latin typeface="Calibri"/>
              <a:ea typeface="Times New Roman" panose="02020603050405020304" pitchFamily="18" charset="0"/>
            </a:endParaRPr>
          </a:p>
        </p:txBody>
      </p:sp>
      <p:pic>
        <p:nvPicPr>
          <p:cNvPr id="7" name="Picture 6">
            <a:extLst>
              <a:ext uri="{FF2B5EF4-FFF2-40B4-BE49-F238E27FC236}">
                <a16:creationId xmlns:a16="http://schemas.microsoft.com/office/drawing/2014/main" id="{B5102054-499B-E257-DF82-E3AB40C20A90}"/>
              </a:ext>
            </a:extLst>
          </p:cNvPr>
          <p:cNvPicPr>
            <a:picLocks noChangeAspect="1"/>
          </p:cNvPicPr>
          <p:nvPr/>
        </p:nvPicPr>
        <p:blipFill>
          <a:blip r:embed="rId2"/>
          <a:srcRect l="32500" t="27778" r="33333" b="21852"/>
          <a:stretch/>
        </p:blipFill>
        <p:spPr>
          <a:xfrm>
            <a:off x="6096001" y="1689795"/>
            <a:ext cx="4514385" cy="3743636"/>
          </a:xfrm>
          <a:prstGeom prst="rect">
            <a:avLst/>
          </a:prstGeom>
        </p:spPr>
      </p:pic>
    </p:spTree>
    <p:extLst>
      <p:ext uri="{BB962C8B-B14F-4D97-AF65-F5344CB8AC3E}">
        <p14:creationId xmlns:p14="http://schemas.microsoft.com/office/powerpoint/2010/main" val="645175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BB817-815E-84B8-3013-ED9FE8289B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DC0AC9-FB96-165D-568C-BEF3BCBDE76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C5DF5D27-4B10-6C12-93B4-F80A78C726F1}"/>
              </a:ext>
            </a:extLst>
          </p:cNvPr>
          <p:cNvPicPr>
            <a:picLocks noChangeAspect="1"/>
          </p:cNvPicPr>
          <p:nvPr/>
        </p:nvPicPr>
        <p:blipFill>
          <a:blip r:embed="rId2"/>
          <a:srcRect l="23333" t="32222" r="24167" b="7038"/>
          <a:stretch/>
        </p:blipFill>
        <p:spPr>
          <a:xfrm>
            <a:off x="2246040" y="924681"/>
            <a:ext cx="7696200" cy="5008638"/>
          </a:xfrm>
          <a:prstGeom prst="rect">
            <a:avLst/>
          </a:prstGeom>
        </p:spPr>
      </p:pic>
    </p:spTree>
    <p:extLst>
      <p:ext uri="{BB962C8B-B14F-4D97-AF65-F5344CB8AC3E}">
        <p14:creationId xmlns:p14="http://schemas.microsoft.com/office/powerpoint/2010/main" val="76726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AC6B-D54C-4219-96D3-DF0F30BF3EC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FCF24B-C796-3E63-F612-E103EA235801}"/>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B66829E-2CA1-CE89-899C-E34273DF5A4F}"/>
              </a:ext>
            </a:extLst>
          </p:cNvPr>
          <p:cNvSpPr txBox="1"/>
          <p:nvPr/>
        </p:nvSpPr>
        <p:spPr>
          <a:xfrm>
            <a:off x="1560450" y="1447801"/>
            <a:ext cx="9091542"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7: Click on Field Trip. Complete the following: </a:t>
            </a:r>
            <a:r>
              <a:rPr lang="en-AU" sz="2800" kern="0" dirty="0">
                <a:solidFill>
                  <a:sysClr val="windowText" lastClr="000000"/>
                </a:solidFill>
                <a:latin typeface="Calibri"/>
                <a:ea typeface="Times New Roman" panose="02020603050405020304" pitchFamily="18" charset="0"/>
              </a:rPr>
              <a:t>ASD CYBER EXP  PART I and Part II, and ASD BEGINNER CYBER CHALLENGE</a:t>
            </a:r>
            <a:endParaRPr lang="en-US" sz="2800" kern="0" dirty="0">
              <a:solidFill>
                <a:sysClr val="windowText" lastClr="000000"/>
              </a:solidFill>
              <a:latin typeface="Calibri"/>
              <a:ea typeface="Times New Roman" panose="02020603050405020304" pitchFamily="18" charset="0"/>
            </a:endParaRPr>
          </a:p>
        </p:txBody>
      </p:sp>
      <p:pic>
        <p:nvPicPr>
          <p:cNvPr id="7" name="Picture 6">
            <a:extLst>
              <a:ext uri="{FF2B5EF4-FFF2-40B4-BE49-F238E27FC236}">
                <a16:creationId xmlns:a16="http://schemas.microsoft.com/office/drawing/2014/main" id="{ADD0939E-7752-F1A7-8555-70B8E479E0DD}"/>
              </a:ext>
            </a:extLst>
          </p:cNvPr>
          <p:cNvPicPr>
            <a:picLocks noChangeAspect="1"/>
          </p:cNvPicPr>
          <p:nvPr/>
        </p:nvPicPr>
        <p:blipFill>
          <a:blip r:embed="rId2"/>
          <a:srcRect l="22500" t="36667" r="24167" b="20371"/>
          <a:stretch/>
        </p:blipFill>
        <p:spPr>
          <a:xfrm>
            <a:off x="1903140" y="2832795"/>
            <a:ext cx="8382000" cy="3798094"/>
          </a:xfrm>
          <a:prstGeom prst="rect">
            <a:avLst/>
          </a:prstGeom>
        </p:spPr>
      </p:pic>
    </p:spTree>
    <p:extLst>
      <p:ext uri="{BB962C8B-B14F-4D97-AF65-F5344CB8AC3E}">
        <p14:creationId xmlns:p14="http://schemas.microsoft.com/office/powerpoint/2010/main" val="3118371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E5A4-8D66-C2FF-2F42-D84EB1E1A469}"/>
            </a:ext>
          </a:extLst>
        </p:cNvPr>
        <p:cNvGrpSpPr/>
        <p:nvPr/>
      </p:nvGrpSpPr>
      <p:grpSpPr>
        <a:xfrm>
          <a:off x="0" y="0"/>
          <a:ext cx="0" cy="0"/>
          <a:chOff x="0" y="0"/>
          <a:chExt cx="0" cy="0"/>
        </a:xfrm>
      </p:grpSpPr>
      <p:pic>
        <p:nvPicPr>
          <p:cNvPr id="4098" name="Picture 2" descr="Uploaded image">
            <a:extLst>
              <a:ext uri="{FF2B5EF4-FFF2-40B4-BE49-F238E27FC236}">
                <a16:creationId xmlns:a16="http://schemas.microsoft.com/office/drawing/2014/main" id="{B6575348-643C-6D33-E804-437D90BD51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03" b="18888"/>
          <a:stretch/>
        </p:blipFill>
        <p:spPr bwMode="auto">
          <a:xfrm>
            <a:off x="1507992" y="774515"/>
            <a:ext cx="9144000" cy="326657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a:extLst>
              <a:ext uri="{FF2B5EF4-FFF2-40B4-BE49-F238E27FC236}">
                <a16:creationId xmlns:a16="http://schemas.microsoft.com/office/drawing/2014/main" id="{5E1E30DD-BD66-DE08-F30F-B05E3756F352}"/>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8" name="TextBox 7">
            <a:extLst>
              <a:ext uri="{FF2B5EF4-FFF2-40B4-BE49-F238E27FC236}">
                <a16:creationId xmlns:a16="http://schemas.microsoft.com/office/drawing/2014/main" id="{83E529E0-C6E8-C18A-67B8-0D2BBFE74DBD}"/>
              </a:ext>
            </a:extLst>
          </p:cNvPr>
          <p:cNvSpPr txBox="1"/>
          <p:nvPr/>
        </p:nvSpPr>
        <p:spPr>
          <a:xfrm>
            <a:off x="1524000" y="4041090"/>
            <a:ext cx="9144000" cy="954107"/>
          </a:xfrm>
          <a:prstGeom prst="rect">
            <a:avLst/>
          </a:prstGeom>
          <a:noFill/>
        </p:spPr>
        <p:txBody>
          <a:bodyPr wrap="square">
            <a:spAutoFit/>
          </a:bodyPr>
          <a:lstStyle/>
          <a:p>
            <a:r>
              <a:rPr lang="en-US" sz="2800" b="1" kern="0" dirty="0">
                <a:solidFill>
                  <a:sysClr val="windowText" lastClr="000000"/>
                </a:solidFill>
                <a:latin typeface="Calibri"/>
              </a:rPr>
              <a:t>Exploitation of foreign nation-state networks"</a:t>
            </a:r>
            <a:r>
              <a:rPr lang="en-US" sz="2800" kern="0" dirty="0">
                <a:solidFill>
                  <a:sysClr val="windowText" lastClr="000000"/>
                </a:solidFill>
                <a:latin typeface="Calibri"/>
              </a:rPr>
              <a:t> is NOT performed by ASD</a:t>
            </a:r>
            <a:endParaRPr lang="en-AU" sz="2800" kern="0" dirty="0">
              <a:solidFill>
                <a:sysClr val="windowText" lastClr="000000"/>
              </a:solidFill>
              <a:latin typeface="Calibri"/>
            </a:endParaRPr>
          </a:p>
        </p:txBody>
      </p:sp>
      <p:sp>
        <p:nvSpPr>
          <p:cNvPr id="10" name="TextBox 9">
            <a:extLst>
              <a:ext uri="{FF2B5EF4-FFF2-40B4-BE49-F238E27FC236}">
                <a16:creationId xmlns:a16="http://schemas.microsoft.com/office/drawing/2014/main" id="{5F5443F5-4EC6-4BFA-DEAD-2E517ECE596B}"/>
              </a:ext>
            </a:extLst>
          </p:cNvPr>
          <p:cNvSpPr txBox="1"/>
          <p:nvPr/>
        </p:nvSpPr>
        <p:spPr>
          <a:xfrm>
            <a:off x="1536289" y="5011923"/>
            <a:ext cx="9131711" cy="1815882"/>
          </a:xfrm>
          <a:prstGeom prst="rect">
            <a:avLst/>
          </a:prstGeom>
          <a:noFill/>
        </p:spPr>
        <p:txBody>
          <a:bodyPr wrap="square">
            <a:spAutoFit/>
          </a:bodyPr>
          <a:lstStyle/>
          <a:p>
            <a:r>
              <a:rPr lang="en-US" sz="2800" b="1" kern="0" dirty="0">
                <a:solidFill>
                  <a:sysClr val="windowText" lastClr="000000"/>
                </a:solidFill>
                <a:latin typeface="Calibri"/>
              </a:rPr>
              <a:t>Reason: ASD is an Australian government agency</a:t>
            </a:r>
            <a:r>
              <a:rPr lang="en-US" sz="2800" kern="0" dirty="0">
                <a:solidFill>
                  <a:sysClr val="windowText" lastClr="000000"/>
                </a:solidFill>
                <a:latin typeface="Calibri"/>
              </a:rPr>
              <a:t> responsible for </a:t>
            </a:r>
            <a:r>
              <a:rPr lang="en-US" sz="2800" b="1" kern="0" dirty="0">
                <a:solidFill>
                  <a:sysClr val="windowText" lastClr="000000"/>
                </a:solidFill>
                <a:latin typeface="Calibri"/>
              </a:rPr>
              <a:t>signals intelligence (SIGINT) and cybersecurity</a:t>
            </a:r>
            <a:r>
              <a:rPr lang="en-US" sz="2800" kern="0" dirty="0">
                <a:solidFill>
                  <a:sysClr val="windowText" lastClr="000000"/>
                </a:solidFill>
                <a:latin typeface="Calibri"/>
              </a:rPr>
              <a:t> but does not engage in offensive hacking or direct exploitation of foreign government networks.</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4959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B767-605D-0B0B-E894-D869E522B1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A438866-0CB3-52F0-BBE3-0E51223A4318}"/>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13DD94F2-AAF6-3C97-9460-AC40AAD4CEEF}"/>
              </a:ext>
            </a:extLst>
          </p:cNvPr>
          <p:cNvPicPr>
            <a:picLocks noChangeAspect="1"/>
          </p:cNvPicPr>
          <p:nvPr/>
        </p:nvPicPr>
        <p:blipFill>
          <a:blip r:embed="rId2"/>
          <a:srcRect t="24814" b="8518"/>
          <a:stretch/>
        </p:blipFill>
        <p:spPr>
          <a:xfrm>
            <a:off x="1536289" y="990600"/>
            <a:ext cx="9144000" cy="3429000"/>
          </a:xfrm>
          <a:prstGeom prst="rect">
            <a:avLst/>
          </a:prstGeom>
        </p:spPr>
      </p:pic>
      <p:sp>
        <p:nvSpPr>
          <p:cNvPr id="5" name="TextBox 4">
            <a:extLst>
              <a:ext uri="{FF2B5EF4-FFF2-40B4-BE49-F238E27FC236}">
                <a16:creationId xmlns:a16="http://schemas.microsoft.com/office/drawing/2014/main" id="{6E7D53C6-49A0-F8A7-5D0E-10D42BF9C90C}"/>
              </a:ext>
            </a:extLst>
          </p:cNvPr>
          <p:cNvSpPr txBox="1"/>
          <p:nvPr/>
        </p:nvSpPr>
        <p:spPr>
          <a:xfrm>
            <a:off x="1536289" y="4447310"/>
            <a:ext cx="9144000" cy="2246769"/>
          </a:xfrm>
          <a:prstGeom prst="rect">
            <a:avLst/>
          </a:prstGeom>
          <a:noFill/>
        </p:spPr>
        <p:txBody>
          <a:bodyPr wrap="square">
            <a:spAutoFit/>
          </a:bodyPr>
          <a:lstStyle/>
          <a:p>
            <a:r>
              <a:rPr lang="en-US" sz="2800" b="1" kern="0" dirty="0">
                <a:solidFill>
                  <a:sysClr val="windowText" lastClr="000000"/>
                </a:solidFill>
                <a:latin typeface="Calibri"/>
              </a:rPr>
              <a:t>Apple Computer</a:t>
            </a:r>
            <a:endParaRPr lang="en-US" sz="2800" kern="0" dirty="0">
              <a:solidFill>
                <a:sysClr val="windowText" lastClr="000000"/>
              </a:solidFill>
              <a:latin typeface="Calibri"/>
            </a:endParaRPr>
          </a:p>
          <a:p>
            <a:r>
              <a:rPr lang="en-US" sz="2800" b="1" kern="0" dirty="0">
                <a:solidFill>
                  <a:sysClr val="windowText" lastClr="000000"/>
                </a:solidFill>
                <a:latin typeface="Calibri"/>
              </a:rPr>
              <a:t>Reasoning:</a:t>
            </a:r>
          </a:p>
          <a:p>
            <a:pPr marL="457200" indent="-457200">
              <a:buFont typeface="Arial" panose="020B0604020202020204" pitchFamily="34" charset="0"/>
              <a:buChar char="•"/>
            </a:pPr>
            <a:r>
              <a:rPr lang="en-US" sz="2800" kern="0" dirty="0">
                <a:solidFill>
                  <a:sysClr val="windowText" lastClr="000000"/>
                </a:solidFill>
                <a:latin typeface="Calibri"/>
              </a:rPr>
              <a:t>The </a:t>
            </a:r>
            <a:r>
              <a:rPr lang="en-US" sz="2800" b="1" kern="0" dirty="0">
                <a:solidFill>
                  <a:sysClr val="windowText" lastClr="000000"/>
                </a:solidFill>
                <a:latin typeface="Calibri"/>
              </a:rPr>
              <a:t>MAC Address</a:t>
            </a:r>
            <a:r>
              <a:rPr lang="en-US" sz="2800" kern="0" dirty="0">
                <a:solidFill>
                  <a:sysClr val="windowText" lastClr="000000"/>
                </a:solidFill>
                <a:latin typeface="Calibri"/>
              </a:rPr>
              <a:t> shown in the scan is </a:t>
            </a:r>
            <a:r>
              <a:rPr lang="en-US" sz="2800" b="1" kern="0" dirty="0">
                <a:solidFill>
                  <a:sysClr val="windowText" lastClr="000000"/>
                </a:solidFill>
                <a:latin typeface="Calibri"/>
              </a:rPr>
              <a:t>00:11:24:6B:43:E2</a:t>
            </a:r>
            <a:r>
              <a:rPr lang="en-US" sz="2800" kern="0" dirty="0">
                <a:solidFill>
                  <a:sysClr val="windowText" lastClr="000000"/>
                </a:solidFill>
                <a:latin typeface="Calibri"/>
              </a:rPr>
              <a:t>. MAC addresses have unique prefixes assigned to manufacturers, and </a:t>
            </a:r>
            <a:r>
              <a:rPr lang="en-US" sz="2800" b="1" kern="0" dirty="0">
                <a:solidFill>
                  <a:sysClr val="windowText" lastClr="000000"/>
                </a:solidFill>
                <a:latin typeface="Calibri"/>
              </a:rPr>
              <a:t>00:11:24</a:t>
            </a:r>
            <a:r>
              <a:rPr lang="en-US" sz="2800" kern="0" dirty="0">
                <a:solidFill>
                  <a:sysClr val="windowText" lastClr="000000"/>
                </a:solidFill>
                <a:latin typeface="Calibri"/>
              </a:rPr>
              <a:t> is registered to </a:t>
            </a:r>
            <a:r>
              <a:rPr lang="en-US" sz="2800" b="1" kern="0" dirty="0">
                <a:solidFill>
                  <a:sysClr val="windowText" lastClr="000000"/>
                </a:solidFill>
                <a:latin typeface="Calibri"/>
              </a:rPr>
              <a:t>Apple Inc.</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169879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EDC-3795-0EC2-FFBB-6D89F278562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430255-14D9-5457-4CB2-D861628E539C}"/>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4" name="TextBox 3">
            <a:extLst>
              <a:ext uri="{FF2B5EF4-FFF2-40B4-BE49-F238E27FC236}">
                <a16:creationId xmlns:a16="http://schemas.microsoft.com/office/drawing/2014/main" id="{9AAC4FD1-4561-9CBC-6EB2-4C2E8F135217}"/>
              </a:ext>
            </a:extLst>
          </p:cNvPr>
          <p:cNvSpPr txBox="1"/>
          <p:nvPr/>
        </p:nvSpPr>
        <p:spPr>
          <a:xfrm>
            <a:off x="1520282" y="825190"/>
            <a:ext cx="9131711" cy="671851"/>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After Registration is completed, you will see this page</a:t>
            </a:r>
            <a:endParaRPr lang="en-US" sz="2800" kern="0" dirty="0">
              <a:solidFill>
                <a:sysClr val="windowText" lastClr="000000"/>
              </a:solidFill>
              <a:latin typeface="Calibri"/>
            </a:endParaRPr>
          </a:p>
        </p:txBody>
      </p:sp>
      <p:pic>
        <p:nvPicPr>
          <p:cNvPr id="7" name="Picture 6">
            <a:extLst>
              <a:ext uri="{FF2B5EF4-FFF2-40B4-BE49-F238E27FC236}">
                <a16:creationId xmlns:a16="http://schemas.microsoft.com/office/drawing/2014/main" id="{4331344D-FE10-C4C1-769F-4BAB5169F610}"/>
              </a:ext>
            </a:extLst>
          </p:cNvPr>
          <p:cNvPicPr>
            <a:picLocks noChangeAspect="1"/>
          </p:cNvPicPr>
          <p:nvPr/>
        </p:nvPicPr>
        <p:blipFill>
          <a:blip r:embed="rId2"/>
          <a:srcRect t="10000" b="29259"/>
          <a:stretch/>
        </p:blipFill>
        <p:spPr>
          <a:xfrm>
            <a:off x="1905000" y="1497041"/>
            <a:ext cx="7848600" cy="2681605"/>
          </a:xfrm>
          <a:prstGeom prst="rect">
            <a:avLst/>
          </a:prstGeom>
        </p:spPr>
      </p:pic>
      <p:sp>
        <p:nvSpPr>
          <p:cNvPr id="9" name="TextBox 8">
            <a:extLst>
              <a:ext uri="{FF2B5EF4-FFF2-40B4-BE49-F238E27FC236}">
                <a16:creationId xmlns:a16="http://schemas.microsoft.com/office/drawing/2014/main" id="{69236D73-CC16-5069-B449-D8231A6B6E21}"/>
              </a:ext>
            </a:extLst>
          </p:cNvPr>
          <p:cNvSpPr txBox="1"/>
          <p:nvPr/>
        </p:nvSpPr>
        <p:spPr>
          <a:xfrm>
            <a:off x="1536290" y="4178646"/>
            <a:ext cx="9147719" cy="2610843"/>
          </a:xfrm>
          <a:prstGeom prst="rect">
            <a:avLst/>
          </a:prstGeom>
          <a:noFill/>
        </p:spPr>
        <p:txBody>
          <a:bodyPr wrap="square">
            <a:spAutoFit/>
          </a:bodyPr>
          <a:lstStyle/>
          <a:p>
            <a:pPr>
              <a:lnSpc>
                <a:spcPct val="150000"/>
              </a:lnSpc>
            </a:pPr>
            <a:r>
              <a:rPr lang="en-US" sz="2800" b="1" kern="0" dirty="0">
                <a:solidFill>
                  <a:sysClr val="windowText" lastClr="000000"/>
                </a:solidFill>
                <a:latin typeface="Calibri"/>
              </a:rPr>
              <a:t>Step 3:</a:t>
            </a:r>
            <a:r>
              <a:rPr lang="en-US" sz="2800" kern="0" dirty="0">
                <a:solidFill>
                  <a:sysClr val="windowText" lastClr="000000"/>
                </a:solidFill>
                <a:latin typeface="Calibri"/>
              </a:rPr>
              <a:t> Click on </a:t>
            </a:r>
            <a:r>
              <a:rPr lang="en-US" sz="2800" b="1" kern="0" dirty="0">
                <a:solidFill>
                  <a:sysClr val="windowText" lastClr="000000"/>
                </a:solidFill>
                <a:latin typeface="Calibri"/>
              </a:rPr>
              <a:t>“Click here to begin”</a:t>
            </a:r>
            <a:r>
              <a:rPr lang="en-US" sz="2800" kern="0" dirty="0">
                <a:solidFill>
                  <a:sysClr val="windowText" lastClr="000000"/>
                </a:solidFill>
                <a:latin typeface="Calibri"/>
              </a:rPr>
              <a:t> to start the workshop.</a:t>
            </a:r>
          </a:p>
          <a:p>
            <a:pPr>
              <a:lnSpc>
                <a:spcPct val="150000"/>
              </a:lnSpc>
            </a:pPr>
            <a:r>
              <a:rPr lang="en-US" sz="2800" kern="0" dirty="0">
                <a:solidFill>
                  <a:sysClr val="windowText" lastClr="000000"/>
                </a:solidFill>
                <a:latin typeface="Calibri"/>
              </a:rPr>
              <a:t>Through this hands-on activity, students will gain insight into cybersecurity careers and </a:t>
            </a:r>
            <a:r>
              <a:rPr lang="en-US" sz="2800" b="1" kern="0" dirty="0">
                <a:solidFill>
                  <a:sysClr val="windowText" lastClr="000000"/>
                </a:solidFill>
                <a:latin typeface="Calibri"/>
              </a:rPr>
              <a:t>develop problem-solving skills</a:t>
            </a:r>
            <a:r>
              <a:rPr lang="en-US" sz="2800" kern="0" dirty="0">
                <a:solidFill>
                  <a:sysClr val="windowText" lastClr="000000"/>
                </a:solidFill>
                <a:latin typeface="Calibri"/>
              </a:rPr>
              <a:t> used by professionals in the field.</a:t>
            </a:r>
          </a:p>
        </p:txBody>
      </p:sp>
    </p:spTree>
    <p:extLst>
      <p:ext uri="{BB962C8B-B14F-4D97-AF65-F5344CB8AC3E}">
        <p14:creationId xmlns:p14="http://schemas.microsoft.com/office/powerpoint/2010/main" val="428426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D18A3-DC44-7E16-F5A8-A35A8E43EE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44922C-27B8-DFDD-670E-76B582C5049B}"/>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7B925E3-9485-4621-BAF4-7F41AE5EAEB5}"/>
              </a:ext>
            </a:extLst>
          </p:cNvPr>
          <p:cNvSpPr txBox="1"/>
          <p:nvPr/>
        </p:nvSpPr>
        <p:spPr>
          <a:xfrm>
            <a:off x="1507992" y="3441680"/>
            <a:ext cx="9144000" cy="3416320"/>
          </a:xfrm>
          <a:prstGeom prst="rect">
            <a:avLst/>
          </a:prstGeom>
          <a:noFill/>
        </p:spPr>
        <p:txBody>
          <a:bodyPr wrap="square">
            <a:spAutoFit/>
          </a:bodyPr>
          <a:lstStyle/>
          <a:p>
            <a:r>
              <a:rPr lang="en-US" sz="2700" kern="0" dirty="0">
                <a:solidFill>
                  <a:sysClr val="windowText" lastClr="000000"/>
                </a:solidFill>
                <a:latin typeface="Calibri"/>
              </a:rPr>
              <a:t>Critical infrastructure – data theft and disruption of business.</a:t>
            </a:r>
          </a:p>
          <a:p>
            <a:pPr eaLnBrk="0" fontAlgn="base" hangingPunct="0">
              <a:spcBef>
                <a:spcPct val="0"/>
              </a:spcBef>
              <a:spcAft>
                <a:spcPct val="0"/>
              </a:spcAft>
            </a:pPr>
            <a:r>
              <a:rPr lang="en-US" sz="2700" kern="0" dirty="0">
                <a:solidFill>
                  <a:sysClr val="windowText" lastClr="000000"/>
                </a:solidFill>
                <a:latin typeface="Calibri"/>
              </a:rPr>
              <a:t>Reason: </a:t>
            </a:r>
            <a:endParaRPr lang="en-US" altLang="en-US" sz="27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700" kern="0" dirty="0">
                <a:solidFill>
                  <a:prstClr val="black"/>
                </a:solidFill>
                <a:latin typeface="Calibri"/>
              </a:rPr>
              <a:t>According to the </a:t>
            </a:r>
            <a:r>
              <a:rPr lang="en-US" altLang="en-US" sz="2700" b="1" kern="0" dirty="0">
                <a:solidFill>
                  <a:prstClr val="black"/>
                </a:solidFill>
                <a:latin typeface="Calibri"/>
              </a:rPr>
              <a:t>2023 ASD Cyber Threat Report</a:t>
            </a:r>
            <a:r>
              <a:rPr lang="en-US" altLang="en-US" sz="2700" kern="0" dirty="0">
                <a:solidFill>
                  <a:prstClr val="black"/>
                </a:solidFill>
                <a:latin typeface="Calibri"/>
              </a:rPr>
              <a:t>, </a:t>
            </a:r>
            <a:r>
              <a:rPr lang="en-US" altLang="en-US" sz="2700" b="1" kern="0" dirty="0">
                <a:solidFill>
                  <a:prstClr val="black"/>
                </a:solidFill>
                <a:latin typeface="Calibri"/>
              </a:rPr>
              <a:t>state-sponsored cyber actors</a:t>
            </a:r>
            <a:r>
              <a:rPr lang="en-US" altLang="en-US" sz="2700" kern="0" dirty="0">
                <a:solidFill>
                  <a:prstClr val="black"/>
                </a:solidFill>
                <a:latin typeface="Calibri"/>
              </a:rPr>
              <a:t> primarily targeted </a:t>
            </a:r>
            <a:r>
              <a:rPr lang="en-US" altLang="en-US" sz="2700" b="1" kern="0" dirty="0">
                <a:solidFill>
                  <a:prstClr val="black"/>
                </a:solidFill>
                <a:latin typeface="Calibri"/>
              </a:rPr>
              <a:t>critical infrastructure</a:t>
            </a:r>
            <a:r>
              <a:rPr lang="en-US" altLang="en-US" sz="2700" kern="0" dirty="0">
                <a:solidFill>
                  <a:prstClr val="black"/>
                </a:solidFill>
                <a:latin typeface="Calibri"/>
              </a:rPr>
              <a:t> in Australia.</a:t>
            </a:r>
          </a:p>
          <a:p>
            <a:pPr marL="457200" indent="-457200" eaLnBrk="0" fontAlgn="base" hangingPunct="0">
              <a:spcBef>
                <a:spcPct val="0"/>
              </a:spcBef>
              <a:spcAft>
                <a:spcPct val="0"/>
              </a:spcAft>
              <a:buFont typeface="Arial" panose="020B0604020202020204" pitchFamily="34" charset="0"/>
              <a:buChar char="•"/>
            </a:pPr>
            <a:r>
              <a:rPr lang="en-US" altLang="en-US" sz="2700" kern="0" dirty="0">
                <a:solidFill>
                  <a:prstClr val="black"/>
                </a:solidFill>
                <a:latin typeface="Calibri"/>
              </a:rPr>
              <a:t>The report highlights that </a:t>
            </a:r>
            <a:r>
              <a:rPr lang="en-US" altLang="en-US" sz="2700" b="1" kern="0" dirty="0">
                <a:solidFill>
                  <a:prstClr val="black"/>
                </a:solidFill>
                <a:latin typeface="Calibri"/>
              </a:rPr>
              <a:t>government and critical infrastructure networks</a:t>
            </a:r>
            <a:r>
              <a:rPr lang="en-US" altLang="en-US" sz="2700" kern="0" dirty="0">
                <a:solidFill>
                  <a:prstClr val="black"/>
                </a:solidFill>
                <a:latin typeface="Calibri"/>
              </a:rPr>
              <a:t> were targeted for </a:t>
            </a:r>
            <a:r>
              <a:rPr lang="en-US" altLang="en-US" sz="2700" b="1" kern="0" dirty="0">
                <a:solidFill>
                  <a:prstClr val="black"/>
                </a:solidFill>
                <a:latin typeface="Calibri"/>
              </a:rPr>
              <a:t>espionage, data theft, and operational disruptions</a:t>
            </a:r>
            <a:r>
              <a:rPr lang="en-US" altLang="en-US" sz="2700" kern="0" dirty="0">
                <a:solidFill>
                  <a:prstClr val="black"/>
                </a:solidFill>
                <a:latin typeface="Calibri"/>
              </a:rPr>
              <a:t>.</a:t>
            </a:r>
            <a:endParaRPr lang="en-US" sz="27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01C1DCEE-A0C4-B745-B8D9-ED4D115BBB3D}"/>
              </a:ext>
            </a:extLst>
          </p:cNvPr>
          <p:cNvPicPr>
            <a:picLocks noChangeAspect="1"/>
          </p:cNvPicPr>
          <p:nvPr/>
        </p:nvPicPr>
        <p:blipFill>
          <a:blip r:embed="rId2"/>
          <a:srcRect t="24815" b="27778"/>
          <a:stretch/>
        </p:blipFill>
        <p:spPr>
          <a:xfrm>
            <a:off x="1536289" y="990600"/>
            <a:ext cx="9144000" cy="2438400"/>
          </a:xfrm>
          <a:prstGeom prst="rect">
            <a:avLst/>
          </a:prstGeom>
        </p:spPr>
      </p:pic>
    </p:spTree>
    <p:extLst>
      <p:ext uri="{BB962C8B-B14F-4D97-AF65-F5344CB8AC3E}">
        <p14:creationId xmlns:p14="http://schemas.microsoft.com/office/powerpoint/2010/main" val="18513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0E5F-C9B0-AC06-13FD-31B56628D9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BD21EE-8CA5-EFE7-1FAB-B7FBB77880D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DA939DCB-690A-F4CD-ADCC-1A253484E828}"/>
              </a:ext>
            </a:extLst>
          </p:cNvPr>
          <p:cNvSpPr txBox="1"/>
          <p:nvPr/>
        </p:nvSpPr>
        <p:spPr>
          <a:xfrm>
            <a:off x="1510559" y="2286001"/>
            <a:ext cx="9144000" cy="4524315"/>
          </a:xfrm>
          <a:prstGeom prst="rect">
            <a:avLst/>
          </a:prstGeom>
          <a:noFill/>
        </p:spPr>
        <p:txBody>
          <a:bodyPr wrap="square">
            <a:spAutoFit/>
          </a:bodyPr>
          <a:lstStyle/>
          <a:p>
            <a:r>
              <a:rPr lang="en-US" sz="2400" kern="0" dirty="0">
                <a:solidFill>
                  <a:sysClr val="windowText" lastClr="000000"/>
                </a:solidFill>
                <a:latin typeface="Calibri"/>
              </a:rPr>
              <a:t>Business Email Compromise (BEC) fraud</a:t>
            </a:r>
          </a:p>
          <a:p>
            <a:r>
              <a:rPr lang="en-US" sz="2400" kern="0" dirty="0">
                <a:solidFill>
                  <a:sysClr val="windowText" lastClr="000000"/>
                </a:solidFill>
                <a:latin typeface="Calibri"/>
              </a:rPr>
              <a:t>Reason: According to the </a:t>
            </a:r>
            <a:r>
              <a:rPr lang="en-US" sz="2400" b="1" kern="0" dirty="0">
                <a:solidFill>
                  <a:sysClr val="windowText" lastClr="000000"/>
                </a:solidFill>
                <a:latin typeface="Calibri"/>
              </a:rPr>
              <a:t>2023 ASD Cyber Threat Report</a:t>
            </a:r>
            <a:r>
              <a:rPr lang="en-US" sz="2400" kern="0" dirty="0">
                <a:solidFill>
                  <a:sysClr val="windowText" lastClr="000000"/>
                </a:solidFill>
                <a:latin typeface="Calibri"/>
              </a:rPr>
              <a:t>, one of the top three cybercrimes affecting Australian businesses is </a:t>
            </a:r>
            <a:r>
              <a:rPr lang="en-US" sz="2400" b="1" kern="0" dirty="0">
                <a:solidFill>
                  <a:sysClr val="windowText" lastClr="000000"/>
                </a:solidFill>
                <a:latin typeface="Calibri"/>
              </a:rPr>
              <a:t>Business Email Compromise (BEC) fraud</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BEC attacks involve </a:t>
            </a:r>
            <a:r>
              <a:rPr lang="en-US" sz="2400" b="1" kern="0" dirty="0">
                <a:solidFill>
                  <a:sysClr val="windowText" lastClr="000000"/>
                </a:solidFill>
                <a:latin typeface="Calibri"/>
              </a:rPr>
              <a:t>cybercriminals impersonating executives or trusted contacts</a:t>
            </a:r>
            <a:r>
              <a:rPr lang="en-US" sz="2400" kern="0" dirty="0">
                <a:solidFill>
                  <a:sysClr val="windowText" lastClr="000000"/>
                </a:solidFill>
                <a:latin typeface="Calibri"/>
              </a:rPr>
              <a:t> to manipulate employees into </a:t>
            </a:r>
            <a:r>
              <a:rPr lang="en-US" sz="2400" b="1" kern="0" dirty="0">
                <a:solidFill>
                  <a:sysClr val="windowText" lastClr="000000"/>
                </a:solidFill>
                <a:latin typeface="Calibri"/>
              </a:rPr>
              <a:t>transferring funds</a:t>
            </a:r>
            <a:r>
              <a:rPr lang="en-US" sz="2400" kern="0" dirty="0">
                <a:solidFill>
                  <a:sysClr val="windowText" lastClr="000000"/>
                </a:solidFill>
                <a:latin typeface="Calibri"/>
              </a:rPr>
              <a:t> or </a:t>
            </a:r>
            <a:r>
              <a:rPr lang="en-US" sz="2400" b="1" kern="0" dirty="0">
                <a:solidFill>
                  <a:sysClr val="windowText" lastClr="000000"/>
                </a:solidFill>
                <a:latin typeface="Calibri"/>
              </a:rPr>
              <a:t>sharing sensitive information</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These scams </a:t>
            </a:r>
            <a:r>
              <a:rPr lang="en-US" sz="2400" b="1" kern="0" dirty="0">
                <a:solidFill>
                  <a:sysClr val="windowText" lastClr="000000"/>
                </a:solidFill>
                <a:latin typeface="Calibri"/>
              </a:rPr>
              <a:t>exploit human trust</a:t>
            </a:r>
            <a:r>
              <a:rPr lang="en-US" sz="2400" kern="0" dirty="0">
                <a:solidFill>
                  <a:sysClr val="windowText" lastClr="000000"/>
                </a:solidFill>
                <a:latin typeface="Calibri"/>
              </a:rPr>
              <a:t> rather than technical vulnerabilities, making them highly effective and </a:t>
            </a:r>
            <a:r>
              <a:rPr lang="en-US" sz="2400" b="1" kern="0" dirty="0">
                <a:solidFill>
                  <a:sysClr val="windowText" lastClr="000000"/>
                </a:solidFill>
                <a:latin typeface="Calibri"/>
              </a:rPr>
              <a:t>costly for businesses</a:t>
            </a:r>
            <a:r>
              <a:rPr lang="en-US" sz="2400" kern="0" dirty="0">
                <a:solidFill>
                  <a:sysClr val="windowText" lastClr="000000"/>
                </a:solidFill>
                <a:latin typeface="Calibri"/>
              </a:rPr>
              <a:t>.</a:t>
            </a:r>
          </a:p>
          <a:p>
            <a:pPr marL="342900" indent="-342900">
              <a:buFont typeface="Arial" panose="020B0604020202020204" pitchFamily="34" charset="0"/>
              <a:buChar char="•"/>
            </a:pPr>
            <a:r>
              <a:rPr lang="en-US" sz="2400" kern="0" dirty="0">
                <a:solidFill>
                  <a:sysClr val="windowText" lastClr="000000"/>
                </a:solidFill>
                <a:latin typeface="Calibri"/>
              </a:rPr>
              <a:t>The report states that </a:t>
            </a:r>
            <a:r>
              <a:rPr lang="en-US" sz="2400" b="1" kern="0" dirty="0">
                <a:solidFill>
                  <a:sysClr val="windowText" lastClr="000000"/>
                </a:solidFill>
                <a:latin typeface="Calibri"/>
              </a:rPr>
              <a:t>BEC fraud, online banking fraud, and email compromise</a:t>
            </a:r>
            <a:r>
              <a:rPr lang="en-US" sz="2400" kern="0" dirty="0">
                <a:solidFill>
                  <a:sysClr val="windowText" lastClr="000000"/>
                </a:solidFill>
                <a:latin typeface="Calibri"/>
              </a:rPr>
              <a:t> are the leading cyber threats for businesses.</a:t>
            </a:r>
          </a:p>
        </p:txBody>
      </p:sp>
      <p:pic>
        <p:nvPicPr>
          <p:cNvPr id="4" name="Picture 3">
            <a:extLst>
              <a:ext uri="{FF2B5EF4-FFF2-40B4-BE49-F238E27FC236}">
                <a16:creationId xmlns:a16="http://schemas.microsoft.com/office/drawing/2014/main" id="{7AB564EA-0153-54C0-CE69-9A326D7B7492}"/>
              </a:ext>
            </a:extLst>
          </p:cNvPr>
          <p:cNvPicPr>
            <a:picLocks noChangeAspect="1"/>
          </p:cNvPicPr>
          <p:nvPr/>
        </p:nvPicPr>
        <p:blipFill>
          <a:blip r:embed="rId2"/>
          <a:srcRect t="69258" b="7038"/>
          <a:stretch/>
        </p:blipFill>
        <p:spPr>
          <a:xfrm>
            <a:off x="1570925" y="1066800"/>
            <a:ext cx="9144000" cy="1219200"/>
          </a:xfrm>
          <a:prstGeom prst="rect">
            <a:avLst/>
          </a:prstGeom>
        </p:spPr>
      </p:pic>
    </p:spTree>
    <p:extLst>
      <p:ext uri="{BB962C8B-B14F-4D97-AF65-F5344CB8AC3E}">
        <p14:creationId xmlns:p14="http://schemas.microsoft.com/office/powerpoint/2010/main" val="8768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9642-CD7A-9B6D-7DF2-6CE9FE7B440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1EA445-1CD1-F327-CE2B-751A6948995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6" name="Picture 5">
            <a:extLst>
              <a:ext uri="{FF2B5EF4-FFF2-40B4-BE49-F238E27FC236}">
                <a16:creationId xmlns:a16="http://schemas.microsoft.com/office/drawing/2014/main" id="{ADF489F5-9936-5B16-6F13-95DFB6C5D9A9}"/>
              </a:ext>
            </a:extLst>
          </p:cNvPr>
          <p:cNvPicPr>
            <a:picLocks noChangeAspect="1"/>
          </p:cNvPicPr>
          <p:nvPr/>
        </p:nvPicPr>
        <p:blipFill>
          <a:blip r:embed="rId2"/>
          <a:srcRect t="24815" b="7038"/>
          <a:stretch/>
        </p:blipFill>
        <p:spPr>
          <a:xfrm>
            <a:off x="1524000" y="894712"/>
            <a:ext cx="9144000" cy="3505200"/>
          </a:xfrm>
          <a:prstGeom prst="rect">
            <a:avLst/>
          </a:prstGeom>
        </p:spPr>
      </p:pic>
      <p:sp>
        <p:nvSpPr>
          <p:cNvPr id="8" name="TextBox 7">
            <a:extLst>
              <a:ext uri="{FF2B5EF4-FFF2-40B4-BE49-F238E27FC236}">
                <a16:creationId xmlns:a16="http://schemas.microsoft.com/office/drawing/2014/main" id="{62B1A6D9-F6C0-BB9A-5D79-9AD9A896EB58}"/>
              </a:ext>
            </a:extLst>
          </p:cNvPr>
          <p:cNvSpPr txBox="1"/>
          <p:nvPr/>
        </p:nvSpPr>
        <p:spPr>
          <a:xfrm>
            <a:off x="1551133" y="3886201"/>
            <a:ext cx="9144000" cy="2610843"/>
          </a:xfrm>
          <a:prstGeom prst="rect">
            <a:avLst/>
          </a:prstGeom>
          <a:solidFill>
            <a:schemeClr val="bg1"/>
          </a:solidFill>
        </p:spPr>
        <p:txBody>
          <a:bodyPr wrap="square">
            <a:spAutoFit/>
          </a:bodyPr>
          <a:lstStyle/>
          <a:p>
            <a:pPr>
              <a:lnSpc>
                <a:spcPct val="150000"/>
              </a:lnSpc>
            </a:pPr>
            <a:r>
              <a:rPr lang="en-US" sz="2800" kern="0" dirty="0">
                <a:solidFill>
                  <a:sysClr val="windowText" lastClr="000000"/>
                </a:solidFill>
                <a:latin typeface="Calibri"/>
              </a:rPr>
              <a:t>NTP manipulation would be evident in this client-server transaction if the time for "t0" was greater than ______ milliseconds. (20 pts)</a:t>
            </a:r>
          </a:p>
          <a:p>
            <a:pPr>
              <a:lnSpc>
                <a:spcPct val="150000"/>
              </a:lnSpc>
            </a:pPr>
            <a:r>
              <a:rPr lang="en-US" sz="2800" kern="0" dirty="0">
                <a:solidFill>
                  <a:sysClr val="windowText" lastClr="000000"/>
                </a:solidFill>
                <a:latin typeface="Calibri"/>
              </a:rPr>
              <a:t>298</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8955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84189-FA3A-E3AA-7323-721F443D1F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45C3EE-4EFD-2852-67DC-B7D770AE6B5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E1763570-F4A5-9709-FE27-39555CF65A2A}"/>
              </a:ext>
            </a:extLst>
          </p:cNvPr>
          <p:cNvPicPr>
            <a:picLocks noChangeAspect="1"/>
          </p:cNvPicPr>
          <p:nvPr/>
        </p:nvPicPr>
        <p:blipFill>
          <a:blip r:embed="rId2"/>
          <a:srcRect l="38333" t="41111" r="1666" b="7037"/>
          <a:stretch/>
        </p:blipFill>
        <p:spPr>
          <a:xfrm>
            <a:off x="1576863" y="1051513"/>
            <a:ext cx="5486400" cy="2667000"/>
          </a:xfrm>
          <a:prstGeom prst="rect">
            <a:avLst/>
          </a:prstGeom>
        </p:spPr>
      </p:pic>
      <p:sp>
        <p:nvSpPr>
          <p:cNvPr id="11" name="TextBox 10">
            <a:extLst>
              <a:ext uri="{FF2B5EF4-FFF2-40B4-BE49-F238E27FC236}">
                <a16:creationId xmlns:a16="http://schemas.microsoft.com/office/drawing/2014/main" id="{0D9DDC59-8F02-2984-0B2E-0C2C8CBE6813}"/>
              </a:ext>
            </a:extLst>
          </p:cNvPr>
          <p:cNvSpPr txBox="1"/>
          <p:nvPr/>
        </p:nvSpPr>
        <p:spPr>
          <a:xfrm>
            <a:off x="1576863" y="3887189"/>
            <a:ext cx="4672940" cy="2862322"/>
          </a:xfrm>
          <a:prstGeom prst="rect">
            <a:avLst/>
          </a:prstGeom>
          <a:noFill/>
        </p:spPr>
        <p:txBody>
          <a:bodyPr wrap="square">
            <a:spAutoFit/>
          </a:bodyPr>
          <a:lstStyle/>
          <a:p>
            <a:pPr eaLnBrk="0" fontAlgn="base" hangingPunct="0">
              <a:spcBef>
                <a:spcPct val="0"/>
              </a:spcBef>
              <a:spcAft>
                <a:spcPct val="0"/>
              </a:spcAft>
            </a:pPr>
            <a:r>
              <a:rPr lang="pt-BR" altLang="en-US" b="1" kern="0" dirty="0">
                <a:solidFill>
                  <a:prstClr val="black"/>
                </a:solidFill>
                <a:latin typeface="Calibri"/>
              </a:rPr>
              <a:t>0x indicates hexadecimal enconding</a:t>
            </a:r>
          </a:p>
          <a:p>
            <a:pPr eaLnBrk="0" fontAlgn="base" hangingPunct="0">
              <a:spcBef>
                <a:spcPct val="0"/>
              </a:spcBef>
              <a:spcAft>
                <a:spcPct val="0"/>
              </a:spcAft>
            </a:pPr>
            <a:r>
              <a:rPr lang="pt-BR" altLang="en-US" b="1" kern="0" dirty="0">
                <a:solidFill>
                  <a:prstClr val="black"/>
                </a:solidFill>
                <a:latin typeface="Calibri"/>
              </a:rPr>
              <a:t>6a → j</a:t>
            </a:r>
          </a:p>
          <a:p>
            <a:pPr eaLnBrk="0" fontAlgn="base" hangingPunct="0">
              <a:spcBef>
                <a:spcPct val="0"/>
              </a:spcBef>
              <a:spcAft>
                <a:spcPct val="0"/>
              </a:spcAft>
            </a:pPr>
            <a:r>
              <a:rPr lang="pt-BR" altLang="en-US" b="1" kern="0" dirty="0">
                <a:solidFill>
                  <a:prstClr val="black"/>
                </a:solidFill>
                <a:latin typeface="Calibri"/>
              </a:rPr>
              <a:t>65 → e</a:t>
            </a:r>
          </a:p>
          <a:p>
            <a:pPr eaLnBrk="0" fontAlgn="base" hangingPunct="0">
              <a:spcBef>
                <a:spcPct val="0"/>
              </a:spcBef>
              <a:spcAft>
                <a:spcPct val="0"/>
              </a:spcAft>
            </a:pPr>
            <a:r>
              <a:rPr lang="pt-BR" altLang="en-US" b="1" kern="0" dirty="0">
                <a:solidFill>
                  <a:prstClr val="black"/>
                </a:solidFill>
                <a:latin typeface="Calibri"/>
              </a:rPr>
              <a:t>66 → f</a:t>
            </a:r>
          </a:p>
          <a:p>
            <a:pPr eaLnBrk="0" fontAlgn="base" hangingPunct="0">
              <a:spcBef>
                <a:spcPct val="0"/>
              </a:spcBef>
              <a:spcAft>
                <a:spcPct val="0"/>
              </a:spcAft>
            </a:pPr>
            <a:r>
              <a:rPr lang="pt-BR" altLang="en-US" b="1" kern="0" dirty="0">
                <a:solidFill>
                  <a:prstClr val="black"/>
                </a:solidFill>
                <a:latin typeface="Calibri"/>
              </a:rPr>
              <a:t>6c → l</a:t>
            </a:r>
          </a:p>
          <a:p>
            <a:pPr eaLnBrk="0" fontAlgn="base" hangingPunct="0">
              <a:spcBef>
                <a:spcPct val="0"/>
              </a:spcBef>
              <a:spcAft>
                <a:spcPct val="0"/>
              </a:spcAft>
            </a:pPr>
            <a:r>
              <a:rPr lang="pt-BR" altLang="en-US" b="1" kern="0" dirty="0">
                <a:solidFill>
                  <a:prstClr val="black"/>
                </a:solidFill>
                <a:latin typeface="Calibri"/>
              </a:rPr>
              <a:t>79 → y</a:t>
            </a:r>
          </a:p>
          <a:p>
            <a:pPr eaLnBrk="0" fontAlgn="base" hangingPunct="0">
              <a:spcBef>
                <a:spcPct val="0"/>
              </a:spcBef>
              <a:spcAft>
                <a:spcPct val="0"/>
              </a:spcAft>
            </a:pPr>
            <a:r>
              <a:rPr lang="pt-BR" altLang="en-US" b="1" kern="0" dirty="0">
                <a:solidFill>
                  <a:prstClr val="black"/>
                </a:solidFill>
                <a:latin typeface="Calibri"/>
              </a:rPr>
              <a:t>66 → f</a:t>
            </a:r>
          </a:p>
          <a:p>
            <a:pPr eaLnBrk="0" fontAlgn="base" hangingPunct="0">
              <a:spcBef>
                <a:spcPct val="0"/>
              </a:spcBef>
              <a:spcAft>
                <a:spcPct val="0"/>
              </a:spcAft>
            </a:pPr>
            <a:r>
              <a:rPr lang="pt-BR" altLang="en-US" b="1" kern="0" dirty="0">
                <a:solidFill>
                  <a:prstClr val="black"/>
                </a:solidFill>
                <a:latin typeface="Calibri"/>
              </a:rPr>
              <a:t>69 → i</a:t>
            </a:r>
          </a:p>
          <a:p>
            <a:pPr eaLnBrk="0" fontAlgn="base" hangingPunct="0">
              <a:spcBef>
                <a:spcPct val="0"/>
              </a:spcBef>
              <a:spcAft>
                <a:spcPct val="0"/>
              </a:spcAft>
            </a:pPr>
            <a:r>
              <a:rPr lang="pt-BR" altLang="en-US" b="1" kern="0" dirty="0">
                <a:solidFill>
                  <a:prstClr val="black"/>
                </a:solidFill>
                <a:latin typeface="Calibri"/>
              </a:rPr>
              <a:t>73 → s</a:t>
            </a:r>
          </a:p>
          <a:p>
            <a:pPr eaLnBrk="0" fontAlgn="base" hangingPunct="0">
              <a:spcBef>
                <a:spcPct val="0"/>
              </a:spcBef>
              <a:spcAft>
                <a:spcPct val="0"/>
              </a:spcAft>
            </a:pPr>
            <a:r>
              <a:rPr lang="pt-BR" altLang="en-US" b="1" kern="0" dirty="0">
                <a:solidFill>
                  <a:prstClr val="black"/>
                </a:solidFill>
                <a:latin typeface="Calibri"/>
              </a:rPr>
              <a:t>68 → h</a:t>
            </a:r>
          </a:p>
        </p:txBody>
      </p:sp>
      <p:sp>
        <p:nvSpPr>
          <p:cNvPr id="13" name="TextBox 12">
            <a:extLst>
              <a:ext uri="{FF2B5EF4-FFF2-40B4-BE49-F238E27FC236}">
                <a16:creationId xmlns:a16="http://schemas.microsoft.com/office/drawing/2014/main" id="{39AF3EB5-DDCC-0201-B8E8-9FFDEA09E6FC}"/>
              </a:ext>
            </a:extLst>
          </p:cNvPr>
          <p:cNvSpPr txBox="1"/>
          <p:nvPr/>
        </p:nvSpPr>
        <p:spPr>
          <a:xfrm>
            <a:off x="9056236" y="3705649"/>
            <a:ext cx="1573067" cy="1384995"/>
          </a:xfrm>
          <a:prstGeom prst="rect">
            <a:avLst/>
          </a:prstGeom>
          <a:noFill/>
        </p:spPr>
        <p:txBody>
          <a:bodyPr wrap="square">
            <a:spAutoFit/>
          </a:bodyPr>
          <a:lstStyle/>
          <a:p>
            <a:r>
              <a:rPr lang="en-US" sz="2800" kern="0" dirty="0">
                <a:solidFill>
                  <a:sysClr val="windowText" lastClr="000000"/>
                </a:solidFill>
                <a:latin typeface="Calibri"/>
              </a:rPr>
              <a:t>Jellyfish</a:t>
            </a:r>
          </a:p>
          <a:p>
            <a:r>
              <a:rPr lang="en-US" sz="2800" kern="0" dirty="0">
                <a:solidFill>
                  <a:sysClr val="windowText" lastClr="000000"/>
                </a:solidFill>
                <a:latin typeface="Calibri"/>
              </a:rPr>
              <a:t>Lighten</a:t>
            </a:r>
          </a:p>
          <a:p>
            <a:r>
              <a:rPr lang="en-US" sz="2800" kern="0" dirty="0" err="1">
                <a:solidFill>
                  <a:sysClr val="windowText" lastClr="000000"/>
                </a:solidFill>
                <a:latin typeface="Calibri"/>
              </a:rPr>
              <a:t>mothlock</a:t>
            </a:r>
            <a:endParaRPr lang="en-AU" sz="2800" kern="0" dirty="0">
              <a:solidFill>
                <a:sysClr val="windowText" lastClr="000000"/>
              </a:solidFill>
              <a:latin typeface="Calibri"/>
            </a:endParaRPr>
          </a:p>
        </p:txBody>
      </p:sp>
      <p:sp>
        <p:nvSpPr>
          <p:cNvPr id="16" name="TextBox 15">
            <a:extLst>
              <a:ext uri="{FF2B5EF4-FFF2-40B4-BE49-F238E27FC236}">
                <a16:creationId xmlns:a16="http://schemas.microsoft.com/office/drawing/2014/main" id="{01F7838B-E717-4C03-9732-9AB203F3CA4B}"/>
              </a:ext>
            </a:extLst>
          </p:cNvPr>
          <p:cNvSpPr txBox="1"/>
          <p:nvPr/>
        </p:nvSpPr>
        <p:spPr>
          <a:xfrm>
            <a:off x="5486401" y="3967255"/>
            <a:ext cx="3531137" cy="2862322"/>
          </a:xfrm>
          <a:prstGeom prst="rect">
            <a:avLst/>
          </a:prstGeom>
          <a:noFill/>
        </p:spPr>
        <p:txBody>
          <a:bodyPr wrap="square">
            <a:spAutoFit/>
          </a:bodyPr>
          <a:lstStyle/>
          <a:p>
            <a:r>
              <a:rPr lang="en-US" kern="0" dirty="0">
                <a:solidFill>
                  <a:sysClr val="windowText" lastClr="000000"/>
                </a:solidFill>
                <a:latin typeface="Calibri"/>
              </a:rPr>
              <a:t>Each </a:t>
            </a:r>
            <a:r>
              <a:rPr lang="en-US" b="1" kern="0" dirty="0">
                <a:solidFill>
                  <a:sysClr val="windowText" lastClr="000000"/>
                </a:solidFill>
                <a:latin typeface="Calibri"/>
              </a:rPr>
              <a:t>8-bit binary segment</a:t>
            </a:r>
            <a:r>
              <a:rPr lang="en-US" kern="0" dirty="0">
                <a:solidFill>
                  <a:sysClr val="windowText" lastClr="000000"/>
                </a:solidFill>
                <a:latin typeface="Calibri"/>
              </a:rPr>
              <a:t> represents an ASCII character:</a:t>
            </a:r>
          </a:p>
          <a:p>
            <a:r>
              <a:rPr lang="pt-BR" kern="0" dirty="0">
                <a:solidFill>
                  <a:sysClr val="windowText" lastClr="000000"/>
                </a:solidFill>
                <a:latin typeface="Calibri"/>
              </a:rPr>
              <a:t>01101101 → m</a:t>
            </a:r>
          </a:p>
          <a:p>
            <a:r>
              <a:rPr lang="pt-BR" kern="0" dirty="0">
                <a:solidFill>
                  <a:sysClr val="windowText" lastClr="000000"/>
                </a:solidFill>
                <a:latin typeface="Calibri"/>
              </a:rPr>
              <a:t>01101111 → o</a:t>
            </a:r>
          </a:p>
          <a:p>
            <a:r>
              <a:rPr lang="pt-BR" kern="0" dirty="0">
                <a:solidFill>
                  <a:sysClr val="windowText" lastClr="000000"/>
                </a:solidFill>
                <a:latin typeface="Calibri"/>
              </a:rPr>
              <a:t>01110100 → t</a:t>
            </a:r>
          </a:p>
          <a:p>
            <a:r>
              <a:rPr lang="pt-BR" kern="0" dirty="0">
                <a:solidFill>
                  <a:sysClr val="windowText" lastClr="000000"/>
                </a:solidFill>
                <a:latin typeface="Calibri"/>
              </a:rPr>
              <a:t>01101000 → h</a:t>
            </a:r>
          </a:p>
          <a:p>
            <a:r>
              <a:rPr lang="pt-BR" kern="0" dirty="0">
                <a:solidFill>
                  <a:sysClr val="windowText" lastClr="000000"/>
                </a:solidFill>
                <a:latin typeface="Calibri"/>
              </a:rPr>
              <a:t>01101100 → l</a:t>
            </a:r>
          </a:p>
          <a:p>
            <a:r>
              <a:rPr lang="pt-BR" kern="0" dirty="0">
                <a:solidFill>
                  <a:sysClr val="windowText" lastClr="000000"/>
                </a:solidFill>
                <a:latin typeface="Calibri"/>
              </a:rPr>
              <a:t>01101111 → o</a:t>
            </a:r>
          </a:p>
          <a:p>
            <a:r>
              <a:rPr lang="pt-BR" kern="0" dirty="0">
                <a:solidFill>
                  <a:sysClr val="windowText" lastClr="000000"/>
                </a:solidFill>
                <a:latin typeface="Calibri"/>
              </a:rPr>
              <a:t>01100011 → c</a:t>
            </a:r>
          </a:p>
          <a:p>
            <a:r>
              <a:rPr lang="pt-BR" kern="0" dirty="0">
                <a:solidFill>
                  <a:sysClr val="windowText" lastClr="000000"/>
                </a:solidFill>
                <a:latin typeface="Calibri"/>
              </a:rPr>
              <a:t>01101011 → k</a:t>
            </a:r>
            <a:endParaRPr lang="en-AU" kern="0" dirty="0">
              <a:solidFill>
                <a:sysClr val="windowText" lastClr="000000"/>
              </a:solidFill>
              <a:latin typeface="Calibri"/>
            </a:endParaRPr>
          </a:p>
        </p:txBody>
      </p:sp>
      <p:sp>
        <p:nvSpPr>
          <p:cNvPr id="18" name="TextBox 17">
            <a:extLst>
              <a:ext uri="{FF2B5EF4-FFF2-40B4-BE49-F238E27FC236}">
                <a16:creationId xmlns:a16="http://schemas.microsoft.com/office/drawing/2014/main" id="{71DD8A5C-D60D-A7F7-E4E7-A2664574CCCE}"/>
              </a:ext>
            </a:extLst>
          </p:cNvPr>
          <p:cNvSpPr txBox="1"/>
          <p:nvPr/>
        </p:nvSpPr>
        <p:spPr>
          <a:xfrm>
            <a:off x="7120856" y="1089787"/>
            <a:ext cx="3531137" cy="2590453"/>
          </a:xfrm>
          <a:prstGeom prst="rect">
            <a:avLst/>
          </a:prstGeom>
          <a:noFill/>
        </p:spPr>
        <p:txBody>
          <a:bodyPr wrap="square">
            <a:spAutoFit/>
          </a:bodyPr>
          <a:lstStyle/>
          <a:p>
            <a:pPr fontAlgn="ctr">
              <a:lnSpc>
                <a:spcPts val="1050"/>
              </a:lnSpc>
            </a:pPr>
            <a:br>
              <a:rPr lang="en-US" kern="0" dirty="0">
                <a:solidFill>
                  <a:srgbClr val="000000"/>
                </a:solidFill>
                <a:latin typeface="Calibri"/>
              </a:rPr>
            </a:br>
            <a:r>
              <a:rPr lang="en-US" kern="0" dirty="0">
                <a:solidFill>
                  <a:srgbClr val="000000"/>
                </a:solidFill>
                <a:latin typeface="Calibri"/>
              </a:rPr>
              <a:t>Hint #1</a:t>
            </a:r>
          </a:p>
          <a:p>
            <a:r>
              <a:rPr lang="en-US" kern="0" dirty="0">
                <a:solidFill>
                  <a:srgbClr val="000000"/>
                </a:solidFill>
                <a:latin typeface="Calibri"/>
              </a:rPr>
              <a:t>This challenge is based on recognizing different number bases. See </a:t>
            </a:r>
            <a:r>
              <a:rPr lang="en-US" kern="0" dirty="0">
                <a:solidFill>
                  <a:srgbClr val="4183C4"/>
                </a:solidFill>
                <a:latin typeface="Calibri"/>
                <a:hlinkClick r:id="rId3"/>
              </a:rPr>
              <a:t>https://www.tools4noobs.com/</a:t>
            </a:r>
            <a:r>
              <a:rPr lang="en-US" kern="0" dirty="0" err="1">
                <a:solidFill>
                  <a:srgbClr val="4183C4"/>
                </a:solidFill>
                <a:latin typeface="Calibri"/>
                <a:hlinkClick r:id="rId3"/>
              </a:rPr>
              <a:t>online_tools</a:t>
            </a:r>
            <a:r>
              <a:rPr lang="en-US" kern="0" dirty="0">
                <a:solidFill>
                  <a:srgbClr val="4183C4"/>
                </a:solidFill>
                <a:latin typeface="Calibri"/>
                <a:hlinkClick r:id="rId3"/>
              </a:rPr>
              <a:t>...</a:t>
            </a:r>
            <a:r>
              <a:rPr lang="en-US" kern="0" dirty="0">
                <a:solidFill>
                  <a:srgbClr val="000000"/>
                </a:solidFill>
                <a:latin typeface="Calibri"/>
              </a:rPr>
              <a:t>. You can also can lookup </a:t>
            </a:r>
            <a:r>
              <a:rPr lang="en-US" kern="0" dirty="0" err="1">
                <a:solidFill>
                  <a:srgbClr val="000000"/>
                </a:solidFill>
                <a:latin typeface="Calibri"/>
              </a:rPr>
              <a:t>RapidTables</a:t>
            </a:r>
            <a:r>
              <a:rPr lang="en-US" kern="0" dirty="0">
                <a:solidFill>
                  <a:srgbClr val="000000"/>
                </a:solidFill>
                <a:latin typeface="Calibri"/>
              </a:rPr>
              <a:t>, Base64Decode, and Binary Hex Converter.</a:t>
            </a:r>
          </a:p>
        </p:txBody>
      </p:sp>
      <p:pic>
        <p:nvPicPr>
          <p:cNvPr id="20" name="Picture 19">
            <a:extLst>
              <a:ext uri="{FF2B5EF4-FFF2-40B4-BE49-F238E27FC236}">
                <a16:creationId xmlns:a16="http://schemas.microsoft.com/office/drawing/2014/main" id="{5372D6FA-A781-8920-03DD-F635593456CC}"/>
              </a:ext>
            </a:extLst>
          </p:cNvPr>
          <p:cNvPicPr>
            <a:picLocks noChangeAspect="1"/>
          </p:cNvPicPr>
          <p:nvPr/>
        </p:nvPicPr>
        <p:blipFill>
          <a:blip r:embed="rId4"/>
          <a:srcRect l="6667" t="8519" r="30000" b="32222"/>
          <a:stretch/>
        </p:blipFill>
        <p:spPr>
          <a:xfrm>
            <a:off x="7189520" y="5029200"/>
            <a:ext cx="3478480" cy="1830779"/>
          </a:xfrm>
          <a:prstGeom prst="rect">
            <a:avLst/>
          </a:prstGeom>
        </p:spPr>
      </p:pic>
    </p:spTree>
    <p:extLst>
      <p:ext uri="{BB962C8B-B14F-4D97-AF65-F5344CB8AC3E}">
        <p14:creationId xmlns:p14="http://schemas.microsoft.com/office/powerpoint/2010/main" val="180073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82A9-F343-7BD6-5932-EBA258A6F47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41D8CB-8CF0-E30F-4B7C-1315167010D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0CBC03EF-A97E-67B7-41E8-986B0EAD0B1C}"/>
              </a:ext>
            </a:extLst>
          </p:cNvPr>
          <p:cNvPicPr>
            <a:picLocks noChangeAspect="1"/>
          </p:cNvPicPr>
          <p:nvPr/>
        </p:nvPicPr>
        <p:blipFill>
          <a:blip r:embed="rId2"/>
          <a:srcRect t="24815" b="7038"/>
          <a:stretch/>
        </p:blipFill>
        <p:spPr>
          <a:xfrm>
            <a:off x="1513930" y="990600"/>
            <a:ext cx="9144000" cy="3505200"/>
          </a:xfrm>
          <a:prstGeom prst="rect">
            <a:avLst/>
          </a:prstGeom>
        </p:spPr>
      </p:pic>
    </p:spTree>
    <p:extLst>
      <p:ext uri="{BB962C8B-B14F-4D97-AF65-F5344CB8AC3E}">
        <p14:creationId xmlns:p14="http://schemas.microsoft.com/office/powerpoint/2010/main" val="1889504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9B012-C5EE-F2BD-76FF-92E3E8A2A3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727324-1FFE-B0CD-D4DC-4952D8101EB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graphicFrame>
        <p:nvGraphicFramePr>
          <p:cNvPr id="11" name="Table 10">
            <a:extLst>
              <a:ext uri="{FF2B5EF4-FFF2-40B4-BE49-F238E27FC236}">
                <a16:creationId xmlns:a16="http://schemas.microsoft.com/office/drawing/2014/main" id="{913C25F2-67A1-FBDC-2FAD-DF9076170954}"/>
              </a:ext>
            </a:extLst>
          </p:cNvPr>
          <p:cNvGraphicFramePr>
            <a:graphicFrameLocks noGrp="1"/>
          </p:cNvGraphicFramePr>
          <p:nvPr/>
        </p:nvGraphicFramePr>
        <p:xfrm>
          <a:off x="1536290" y="914400"/>
          <a:ext cx="9115701" cy="5363960"/>
        </p:xfrm>
        <a:graphic>
          <a:graphicData uri="http://schemas.openxmlformats.org/drawingml/2006/table">
            <a:tbl>
              <a:tblPr/>
              <a:tblGrid>
                <a:gridCol w="3038567">
                  <a:extLst>
                    <a:ext uri="{9D8B030D-6E8A-4147-A177-3AD203B41FA5}">
                      <a16:colId xmlns:a16="http://schemas.microsoft.com/office/drawing/2014/main" val="303302590"/>
                    </a:ext>
                  </a:extLst>
                </a:gridCol>
                <a:gridCol w="3038567">
                  <a:extLst>
                    <a:ext uri="{9D8B030D-6E8A-4147-A177-3AD203B41FA5}">
                      <a16:colId xmlns:a16="http://schemas.microsoft.com/office/drawing/2014/main" val="448072140"/>
                    </a:ext>
                  </a:extLst>
                </a:gridCol>
                <a:gridCol w="3038567">
                  <a:extLst>
                    <a:ext uri="{9D8B030D-6E8A-4147-A177-3AD203B41FA5}">
                      <a16:colId xmlns:a16="http://schemas.microsoft.com/office/drawing/2014/main" val="4221390882"/>
                    </a:ext>
                  </a:extLst>
                </a:gridCol>
              </a:tblGrid>
              <a:tr h="175010">
                <a:tc>
                  <a:txBody>
                    <a:bodyPr/>
                    <a:lstStyle/>
                    <a:p>
                      <a:r>
                        <a:rPr lang="en-US" sz="1400" b="1" dirty="0"/>
                        <a:t>Question</a:t>
                      </a:r>
                      <a:endParaRPr lang="en-US" sz="1400" dirty="0"/>
                    </a:p>
                  </a:txBody>
                  <a:tcPr marL="34759" marR="34759" marT="17380" marB="17380" anchor="ctr">
                    <a:lnL>
                      <a:noFill/>
                    </a:lnL>
                    <a:lnR>
                      <a:noFill/>
                    </a:lnR>
                    <a:lnT>
                      <a:noFill/>
                    </a:lnT>
                    <a:lnB>
                      <a:noFill/>
                    </a:lnB>
                    <a:noFill/>
                  </a:tcPr>
                </a:tc>
                <a:tc>
                  <a:txBody>
                    <a:bodyPr/>
                    <a:lstStyle/>
                    <a:p>
                      <a:r>
                        <a:rPr lang="en-US" sz="1400" b="1" dirty="0"/>
                        <a:t>Points</a:t>
                      </a:r>
                      <a:endParaRPr lang="en-US" sz="1400" dirty="0"/>
                    </a:p>
                  </a:txBody>
                  <a:tcPr marL="34759" marR="34759" marT="17380" marB="17380" anchor="ctr">
                    <a:lnL>
                      <a:noFill/>
                    </a:lnL>
                    <a:lnR>
                      <a:noFill/>
                    </a:lnR>
                    <a:lnT>
                      <a:noFill/>
                    </a:lnT>
                    <a:lnB>
                      <a:noFill/>
                    </a:lnB>
                    <a:noFill/>
                  </a:tcPr>
                </a:tc>
                <a:tc>
                  <a:txBody>
                    <a:bodyPr/>
                    <a:lstStyle/>
                    <a:p>
                      <a:r>
                        <a:rPr lang="en-US" sz="1400" b="1"/>
                        <a:t>Correct Answer</a:t>
                      </a:r>
                      <a:endParaRPr lang="en-US" sz="1400"/>
                    </a:p>
                  </a:txBody>
                  <a:tcPr marL="34759" marR="34759" marT="17380" marB="17380" anchor="ctr">
                    <a:lnL>
                      <a:noFill/>
                    </a:lnL>
                    <a:lnR>
                      <a:noFill/>
                    </a:lnR>
                    <a:lnT>
                      <a:noFill/>
                    </a:lnT>
                    <a:lnB>
                      <a:noFill/>
                    </a:lnB>
                    <a:noFill/>
                  </a:tcPr>
                </a:tc>
                <a:extLst>
                  <a:ext uri="{0D108BD9-81ED-4DB2-BD59-A6C34878D82A}">
                    <a16:rowId xmlns:a16="http://schemas.microsoft.com/office/drawing/2014/main" val="1201748922"/>
                  </a:ext>
                </a:extLst>
              </a:tr>
              <a:tr h="0">
                <a:tc>
                  <a:txBody>
                    <a:bodyPr/>
                    <a:lstStyle/>
                    <a:p>
                      <a:r>
                        <a:rPr lang="en-US" sz="1400" b="1" dirty="0"/>
                        <a:t>Software that automatically displays or downloads advertising material (often unwanted) when a user is online.</a:t>
                      </a:r>
                      <a:endParaRPr lang="en-US" sz="1400" dirty="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Adware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3036682762"/>
                  </a:ext>
                </a:extLst>
              </a:tr>
              <a:tr h="338870">
                <a:tc>
                  <a:txBody>
                    <a:bodyPr/>
                    <a:lstStyle/>
                    <a:p>
                      <a:r>
                        <a:rPr lang="en-US" sz="1400" b="1"/>
                        <a:t>A company experiences this when too many computers or users are simultaneously accessing their website, thus bringing the corporate site to a grinding halt.</a:t>
                      </a:r>
                      <a:endParaRPr lang="en-US" sz="140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Denial of Service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413048626"/>
                  </a:ext>
                </a:extLst>
              </a:tr>
              <a:tr h="288870">
                <a:tc>
                  <a:txBody>
                    <a:bodyPr/>
                    <a:lstStyle/>
                    <a:p>
                      <a:r>
                        <a:rPr lang="en-US" sz="1400" b="1" dirty="0"/>
                        <a:t>Software that enables a user to obtain covert information about another's computer activities by transmitting data covertly from their hard drive.</a:t>
                      </a:r>
                      <a:endParaRPr lang="en-US" sz="1400" dirty="0"/>
                    </a:p>
                  </a:txBody>
                  <a:tcPr marL="34759" marR="34759" marT="17380" marB="17380" anchor="ctr">
                    <a:lnL>
                      <a:noFill/>
                    </a:lnL>
                    <a:lnR>
                      <a:noFill/>
                    </a:lnR>
                    <a:lnT>
                      <a:noFill/>
                    </a:lnT>
                    <a:lnB>
                      <a:noFill/>
                    </a:lnB>
                    <a:noFill/>
                  </a:tcPr>
                </a:tc>
                <a:tc>
                  <a:txBody>
                    <a:bodyPr/>
                    <a:lstStyle/>
                    <a:p>
                      <a:r>
                        <a:rPr lang="en-US" sz="1400"/>
                        <a:t>10</a:t>
                      </a:r>
                    </a:p>
                  </a:txBody>
                  <a:tcPr marL="34759" marR="34759" marT="17380" marB="17380" anchor="ctr">
                    <a:lnL>
                      <a:noFill/>
                    </a:lnL>
                    <a:lnR>
                      <a:noFill/>
                    </a:lnR>
                    <a:lnT>
                      <a:noFill/>
                    </a:lnT>
                    <a:lnB>
                      <a:noFill/>
                    </a:lnB>
                    <a:noFill/>
                  </a:tcPr>
                </a:tc>
                <a:tc>
                  <a:txBody>
                    <a:bodyPr/>
                    <a:lstStyle/>
                    <a:p>
                      <a:r>
                        <a:rPr lang="en-US" sz="1400" b="1" dirty="0"/>
                        <a:t>Spyware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78212424"/>
                  </a:ext>
                </a:extLst>
              </a:tr>
              <a:tr h="304800">
                <a:tc>
                  <a:txBody>
                    <a:bodyPr/>
                    <a:lstStyle/>
                    <a:p>
                      <a:r>
                        <a:rPr lang="en-US" sz="1400" b="1"/>
                        <a:t>A piece of code that is capable of copying itself and typically has a detrimental effect, such as corrupting the system or destroying data.</a:t>
                      </a:r>
                      <a:endParaRPr lang="en-US" sz="140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Virus</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1030039675"/>
                  </a:ext>
                </a:extLst>
              </a:tr>
              <a:tr h="228600">
                <a:tc>
                  <a:txBody>
                    <a:bodyPr/>
                    <a:lstStyle/>
                    <a:p>
                      <a:r>
                        <a:rPr lang="en-US" sz="1400" b="1"/>
                        <a:t>A standalone malware computer program that replicates itself in order to spread to other computers.</a:t>
                      </a:r>
                      <a:endParaRPr lang="en-US" sz="140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Worm</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3331101516"/>
                  </a:ext>
                </a:extLst>
              </a:tr>
              <a:tr h="361480">
                <a:tc>
                  <a:txBody>
                    <a:bodyPr/>
                    <a:lstStyle/>
                    <a:p>
                      <a:r>
                        <a:rPr lang="en-US" sz="1400" b="1" dirty="0"/>
                        <a:t>A program designed to breach the security of a computer system while ostensibly performing some innocuous function.</a:t>
                      </a:r>
                      <a:endParaRPr lang="en-US" sz="1400" dirty="0"/>
                    </a:p>
                  </a:txBody>
                  <a:tcPr marL="34759" marR="34759" marT="17380" marB="17380" anchor="ctr">
                    <a:lnL>
                      <a:noFill/>
                    </a:lnL>
                    <a:lnR>
                      <a:noFill/>
                    </a:lnR>
                    <a:lnT>
                      <a:noFill/>
                    </a:lnT>
                    <a:lnB>
                      <a:noFill/>
                    </a:lnB>
                    <a:noFill/>
                  </a:tcPr>
                </a:tc>
                <a:tc>
                  <a:txBody>
                    <a:bodyPr/>
                    <a:lstStyle/>
                    <a:p>
                      <a:r>
                        <a:rPr lang="en-US" sz="1400" dirty="0"/>
                        <a:t>10</a:t>
                      </a:r>
                    </a:p>
                  </a:txBody>
                  <a:tcPr marL="34759" marR="34759" marT="17380" marB="17380" anchor="ctr">
                    <a:lnL>
                      <a:noFill/>
                    </a:lnL>
                    <a:lnR>
                      <a:noFill/>
                    </a:lnR>
                    <a:lnT>
                      <a:noFill/>
                    </a:lnT>
                    <a:lnB>
                      <a:noFill/>
                    </a:lnB>
                    <a:noFill/>
                  </a:tcPr>
                </a:tc>
                <a:tc>
                  <a:txBody>
                    <a:bodyPr/>
                    <a:lstStyle/>
                    <a:p>
                      <a:r>
                        <a:rPr lang="en-US" sz="1400" b="1" dirty="0"/>
                        <a:t>Trojan Horse</a:t>
                      </a:r>
                      <a:endParaRPr lang="en-US" sz="1400" dirty="0"/>
                    </a:p>
                  </a:txBody>
                  <a:tcPr marL="34759" marR="34759" marT="17380" marB="17380" anchor="ctr">
                    <a:lnL>
                      <a:noFill/>
                    </a:lnL>
                    <a:lnR>
                      <a:noFill/>
                    </a:lnR>
                    <a:lnT>
                      <a:noFill/>
                    </a:lnT>
                    <a:lnB>
                      <a:noFill/>
                    </a:lnB>
                    <a:noFill/>
                  </a:tcPr>
                </a:tc>
                <a:extLst>
                  <a:ext uri="{0D108BD9-81ED-4DB2-BD59-A6C34878D82A}">
                    <a16:rowId xmlns:a16="http://schemas.microsoft.com/office/drawing/2014/main" val="2420804196"/>
                  </a:ext>
                </a:extLst>
              </a:tr>
            </a:tbl>
          </a:graphicData>
        </a:graphic>
      </p:graphicFrame>
    </p:spTree>
    <p:extLst>
      <p:ext uri="{BB962C8B-B14F-4D97-AF65-F5344CB8AC3E}">
        <p14:creationId xmlns:p14="http://schemas.microsoft.com/office/powerpoint/2010/main" val="1660020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A335-7D31-2600-3384-A8796274CA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BC5471-4BD0-18EA-5C63-6902107CA804}"/>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C7FEDB37-B2F1-4BAE-3A1F-E8FE71FE48D5}"/>
              </a:ext>
            </a:extLst>
          </p:cNvPr>
          <p:cNvPicPr>
            <a:picLocks noChangeAspect="1"/>
          </p:cNvPicPr>
          <p:nvPr/>
        </p:nvPicPr>
        <p:blipFill>
          <a:blip r:embed="rId2"/>
          <a:srcRect t="33704" b="7037"/>
          <a:stretch/>
        </p:blipFill>
        <p:spPr>
          <a:xfrm>
            <a:off x="1552297" y="914400"/>
            <a:ext cx="9144000" cy="3048000"/>
          </a:xfrm>
          <a:prstGeom prst="rect">
            <a:avLst/>
          </a:prstGeom>
        </p:spPr>
      </p:pic>
      <p:sp>
        <p:nvSpPr>
          <p:cNvPr id="6" name="TextBox 5">
            <a:extLst>
              <a:ext uri="{FF2B5EF4-FFF2-40B4-BE49-F238E27FC236}">
                <a16:creationId xmlns:a16="http://schemas.microsoft.com/office/drawing/2014/main" id="{1DDD7BE6-E385-17CB-3E70-FEC06A5B81A5}"/>
              </a:ext>
            </a:extLst>
          </p:cNvPr>
          <p:cNvSpPr txBox="1"/>
          <p:nvPr/>
        </p:nvSpPr>
        <p:spPr>
          <a:xfrm>
            <a:off x="1552297" y="4030333"/>
            <a:ext cx="4684816" cy="523220"/>
          </a:xfrm>
          <a:prstGeom prst="rect">
            <a:avLst/>
          </a:prstGeom>
          <a:noFill/>
        </p:spPr>
        <p:txBody>
          <a:bodyPr wrap="square">
            <a:spAutoFit/>
          </a:bodyPr>
          <a:lstStyle/>
          <a:p>
            <a:r>
              <a:rPr lang="en-US" sz="2800" kern="0" dirty="0">
                <a:solidFill>
                  <a:sysClr val="windowText" lastClr="000000"/>
                </a:solidFill>
                <a:latin typeface="Calibri"/>
              </a:rPr>
              <a:t>Timestamp Field</a:t>
            </a:r>
            <a:endParaRPr lang="en-AU" sz="2800" kern="0" dirty="0">
              <a:solidFill>
                <a:sysClr val="windowText" lastClr="000000"/>
              </a:solidFill>
              <a:latin typeface="Calibri"/>
            </a:endParaRPr>
          </a:p>
        </p:txBody>
      </p:sp>
      <p:sp>
        <p:nvSpPr>
          <p:cNvPr id="8" name="TextBox 7">
            <a:extLst>
              <a:ext uri="{FF2B5EF4-FFF2-40B4-BE49-F238E27FC236}">
                <a16:creationId xmlns:a16="http://schemas.microsoft.com/office/drawing/2014/main" id="{4F59D7E4-22B7-2EDD-75ED-B72564FAEC89}"/>
              </a:ext>
            </a:extLst>
          </p:cNvPr>
          <p:cNvSpPr txBox="1"/>
          <p:nvPr/>
        </p:nvSpPr>
        <p:spPr>
          <a:xfrm>
            <a:off x="1552297" y="4553553"/>
            <a:ext cx="9087406" cy="1964512"/>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The </a:t>
            </a:r>
            <a:r>
              <a:rPr lang="en-US" sz="2800" b="1" kern="0" dirty="0">
                <a:solidFill>
                  <a:sysClr val="windowText" lastClr="000000"/>
                </a:solidFill>
                <a:latin typeface="Calibri"/>
              </a:rPr>
              <a:t>Timestamp field</a:t>
            </a:r>
            <a:r>
              <a:rPr lang="en-US" sz="2800" kern="0" dirty="0">
                <a:solidFill>
                  <a:sysClr val="windowText" lastClr="000000"/>
                </a:solidFill>
                <a:latin typeface="Calibri"/>
              </a:rPr>
              <a:t> in a </a:t>
            </a:r>
            <a:r>
              <a:rPr lang="en-US" sz="2800" b="1" kern="0" dirty="0">
                <a:solidFill>
                  <a:sysClr val="windowText" lastClr="000000"/>
                </a:solidFill>
                <a:latin typeface="Calibri"/>
              </a:rPr>
              <a:t>Bitcoin block</a:t>
            </a:r>
            <a:r>
              <a:rPr lang="en-US" sz="2800" kern="0" dirty="0">
                <a:solidFill>
                  <a:sysClr val="windowText" lastClr="000000"/>
                </a:solidFill>
                <a:latin typeface="Calibri"/>
              </a:rPr>
              <a:t> records the exact time when the block was mined. Normally, this value changes slightly and remains unique for each block.</a:t>
            </a:r>
            <a:endParaRPr lang="en-AU" sz="2800" kern="0" dirty="0">
              <a:solidFill>
                <a:sysClr val="windowText" lastClr="000000"/>
              </a:solidFill>
              <a:latin typeface="Calibri"/>
            </a:endParaRPr>
          </a:p>
        </p:txBody>
      </p:sp>
    </p:spTree>
    <p:extLst>
      <p:ext uri="{BB962C8B-B14F-4D97-AF65-F5344CB8AC3E}">
        <p14:creationId xmlns:p14="http://schemas.microsoft.com/office/powerpoint/2010/main" val="23385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AC84-414C-484D-43A1-9DFA98B189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24CCDB-D2DF-8D2E-041F-5C1F8A44845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6" name="TextBox 5">
            <a:extLst>
              <a:ext uri="{FF2B5EF4-FFF2-40B4-BE49-F238E27FC236}">
                <a16:creationId xmlns:a16="http://schemas.microsoft.com/office/drawing/2014/main" id="{4CAF7554-64E8-8849-903F-61CFEE3F93B6}"/>
              </a:ext>
            </a:extLst>
          </p:cNvPr>
          <p:cNvSpPr txBox="1"/>
          <p:nvPr/>
        </p:nvSpPr>
        <p:spPr>
          <a:xfrm>
            <a:off x="1561030" y="3580181"/>
            <a:ext cx="9143999" cy="2923877"/>
          </a:xfrm>
          <a:prstGeom prst="rect">
            <a:avLst/>
          </a:prstGeom>
          <a:noFill/>
        </p:spPr>
        <p:txBody>
          <a:bodyPr wrap="square">
            <a:spAutoFit/>
          </a:bodyPr>
          <a:lstStyle/>
          <a:p>
            <a:r>
              <a:rPr lang="en-US" sz="2300" kern="0" dirty="0">
                <a:solidFill>
                  <a:sysClr val="windowText" lastClr="000000"/>
                </a:solidFill>
                <a:latin typeface="Calibri"/>
              </a:rPr>
              <a:t>10 minutes - </a:t>
            </a:r>
            <a:r>
              <a:rPr lang="en-US" sz="2300" kern="0" dirty="0">
                <a:solidFill>
                  <a:sysClr val="windowText" lastClr="000000"/>
                </a:solidFill>
              </a:rPr>
              <a:t>In </a:t>
            </a:r>
            <a:r>
              <a:rPr lang="en-US" sz="2300" b="1" kern="0" dirty="0">
                <a:solidFill>
                  <a:sysClr val="windowText" lastClr="000000"/>
                </a:solidFill>
              </a:rPr>
              <a:t>Bitcoin's Blockchain</a:t>
            </a:r>
            <a:r>
              <a:rPr lang="en-US" sz="2300" kern="0" dirty="0">
                <a:solidFill>
                  <a:sysClr val="windowText" lastClr="000000"/>
                </a:solidFill>
              </a:rPr>
              <a:t>, a new block is added approximately </a:t>
            </a:r>
            <a:r>
              <a:rPr lang="en-US" sz="2300" b="1" kern="0" dirty="0">
                <a:solidFill>
                  <a:sysClr val="windowText" lastClr="000000"/>
                </a:solidFill>
              </a:rPr>
              <a:t>every 10 minutes</a:t>
            </a:r>
            <a:r>
              <a:rPr lang="en-US" sz="2300" kern="0" dirty="0">
                <a:solidFill>
                  <a:sysClr val="windowText" lastClr="000000"/>
                </a:solidFill>
              </a:rPr>
              <a:t> through the </a:t>
            </a:r>
            <a:r>
              <a:rPr lang="en-US" sz="2300" b="1" kern="0" dirty="0">
                <a:solidFill>
                  <a:sysClr val="windowText" lastClr="000000"/>
                </a:solidFill>
              </a:rPr>
              <a:t>mining process</a:t>
            </a:r>
            <a:r>
              <a:rPr lang="en-US" sz="2300" kern="0" dirty="0">
                <a:solidFill>
                  <a:sysClr val="windowText" lastClr="000000"/>
                </a:solidFill>
              </a:rPr>
              <a:t>.</a:t>
            </a:r>
          </a:p>
          <a:p>
            <a:r>
              <a:rPr lang="en-US" sz="2300" kern="0" dirty="0">
                <a:solidFill>
                  <a:sysClr val="windowText" lastClr="000000"/>
                </a:solidFill>
              </a:rPr>
              <a:t>If an attacker </a:t>
            </a:r>
            <a:r>
              <a:rPr lang="en-US" sz="2300" b="1" kern="0" dirty="0">
                <a:solidFill>
                  <a:sysClr val="windowText" lastClr="000000"/>
                </a:solidFill>
              </a:rPr>
              <a:t>malforms a transaction or block</a:t>
            </a:r>
            <a:r>
              <a:rPr lang="en-US" sz="2300" kern="0" dirty="0">
                <a:solidFill>
                  <a:sysClr val="windowText" lastClr="000000"/>
                </a:solidFill>
              </a:rPr>
              <a:t>, it </a:t>
            </a:r>
            <a:r>
              <a:rPr lang="en-US" sz="2300" b="1" kern="0" dirty="0">
                <a:solidFill>
                  <a:sysClr val="windowText" lastClr="000000"/>
                </a:solidFill>
              </a:rPr>
              <a:t>remains in the blockchain until the network detects and corrects it</a:t>
            </a:r>
            <a:r>
              <a:rPr lang="en-US" sz="2300" kern="0" dirty="0">
                <a:solidFill>
                  <a:sysClr val="windowText" lastClr="000000"/>
                </a:solidFill>
              </a:rPr>
              <a:t>.</a:t>
            </a:r>
          </a:p>
          <a:p>
            <a:r>
              <a:rPr lang="en-US" sz="2300" kern="0" dirty="0">
                <a:solidFill>
                  <a:sysClr val="windowText" lastClr="000000"/>
                </a:solidFill>
              </a:rPr>
              <a:t>The </a:t>
            </a:r>
            <a:r>
              <a:rPr lang="en-US" sz="2300" b="1" kern="0" dirty="0">
                <a:solidFill>
                  <a:sysClr val="windowText" lastClr="000000"/>
                </a:solidFill>
              </a:rPr>
              <a:t>longest possible time</a:t>
            </a:r>
            <a:r>
              <a:rPr lang="en-US" sz="2300" kern="0" dirty="0">
                <a:solidFill>
                  <a:sysClr val="windowText" lastClr="000000"/>
                </a:solidFill>
              </a:rPr>
              <a:t> before the </a:t>
            </a:r>
            <a:r>
              <a:rPr lang="en-US" sz="2300" b="1" kern="0" dirty="0">
                <a:solidFill>
                  <a:sysClr val="windowText" lastClr="000000"/>
                </a:solidFill>
              </a:rPr>
              <a:t>auto-correction process</a:t>
            </a:r>
            <a:r>
              <a:rPr lang="en-US" sz="2300" kern="0" dirty="0">
                <a:solidFill>
                  <a:sysClr val="windowText" lastClr="000000"/>
                </a:solidFill>
              </a:rPr>
              <a:t> (via consensus and block validation) </a:t>
            </a:r>
            <a:r>
              <a:rPr lang="en-US" sz="2300" b="1" kern="0" dirty="0">
                <a:solidFill>
                  <a:sysClr val="windowText" lastClr="000000"/>
                </a:solidFill>
              </a:rPr>
              <a:t>undoes the corruption</a:t>
            </a:r>
            <a:r>
              <a:rPr lang="en-US" sz="2300" kern="0" dirty="0">
                <a:solidFill>
                  <a:sysClr val="windowText" lastClr="000000"/>
                </a:solidFill>
              </a:rPr>
              <a:t> is </a:t>
            </a:r>
            <a:r>
              <a:rPr lang="en-US" sz="2300" b="1" kern="0" dirty="0">
                <a:solidFill>
                  <a:sysClr val="windowText" lastClr="000000"/>
                </a:solidFill>
              </a:rPr>
              <a:t>10 minutes</a:t>
            </a:r>
            <a:r>
              <a:rPr lang="en-US" sz="2300" kern="0" dirty="0">
                <a:solidFill>
                  <a:sysClr val="windowText" lastClr="000000"/>
                </a:solidFill>
              </a:rPr>
              <a:t>.</a:t>
            </a:r>
          </a:p>
          <a:p>
            <a:r>
              <a:rPr lang="en-US" sz="2300" kern="0" dirty="0">
                <a:solidFill>
                  <a:sysClr val="windowText" lastClr="000000"/>
                </a:solidFill>
              </a:rPr>
              <a:t>This happens because the </a:t>
            </a:r>
            <a:r>
              <a:rPr lang="en-US" sz="2300" b="1" kern="0" dirty="0">
                <a:solidFill>
                  <a:sysClr val="windowText" lastClr="000000"/>
                </a:solidFill>
              </a:rPr>
              <a:t>next valid block</a:t>
            </a:r>
            <a:r>
              <a:rPr lang="en-US" sz="2300" kern="0" dirty="0">
                <a:solidFill>
                  <a:sysClr val="windowText" lastClr="000000"/>
                </a:solidFill>
              </a:rPr>
              <a:t> will be created based on the longest valid chain, overriding any invalid transactions.</a:t>
            </a:r>
          </a:p>
        </p:txBody>
      </p:sp>
      <p:pic>
        <p:nvPicPr>
          <p:cNvPr id="5" name="Picture 4">
            <a:extLst>
              <a:ext uri="{FF2B5EF4-FFF2-40B4-BE49-F238E27FC236}">
                <a16:creationId xmlns:a16="http://schemas.microsoft.com/office/drawing/2014/main" id="{395D1F72-BBAD-8151-500C-953A621FDDBF}"/>
              </a:ext>
            </a:extLst>
          </p:cNvPr>
          <p:cNvPicPr>
            <a:picLocks noChangeAspect="1"/>
          </p:cNvPicPr>
          <p:nvPr/>
        </p:nvPicPr>
        <p:blipFill>
          <a:blip r:embed="rId2"/>
          <a:srcRect t="24814" b="7037"/>
          <a:stretch/>
        </p:blipFill>
        <p:spPr>
          <a:xfrm>
            <a:off x="2190187" y="449426"/>
            <a:ext cx="7868212" cy="3016148"/>
          </a:xfrm>
          <a:prstGeom prst="rect">
            <a:avLst/>
          </a:prstGeom>
        </p:spPr>
      </p:pic>
    </p:spTree>
    <p:extLst>
      <p:ext uri="{BB962C8B-B14F-4D97-AF65-F5344CB8AC3E}">
        <p14:creationId xmlns:p14="http://schemas.microsoft.com/office/powerpoint/2010/main" val="33621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D5CD7-FDDE-1467-080D-783FE8222E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1B794B3-887E-C0B4-B9CB-95A8B9BACB6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B0C78901-43B1-7138-C728-7753C6EFD337}"/>
              </a:ext>
            </a:extLst>
          </p:cNvPr>
          <p:cNvPicPr>
            <a:picLocks noChangeAspect="1"/>
          </p:cNvPicPr>
          <p:nvPr/>
        </p:nvPicPr>
        <p:blipFill>
          <a:blip r:embed="rId2"/>
          <a:srcRect t="24814" b="7037"/>
          <a:stretch/>
        </p:blipFill>
        <p:spPr>
          <a:xfrm>
            <a:off x="3203369" y="838200"/>
            <a:ext cx="7467600" cy="2862580"/>
          </a:xfrm>
          <a:prstGeom prst="rect">
            <a:avLst/>
          </a:prstGeom>
        </p:spPr>
      </p:pic>
      <p:pic>
        <p:nvPicPr>
          <p:cNvPr id="8" name="Picture 7">
            <a:extLst>
              <a:ext uri="{FF2B5EF4-FFF2-40B4-BE49-F238E27FC236}">
                <a16:creationId xmlns:a16="http://schemas.microsoft.com/office/drawing/2014/main" id="{C1EF0178-51BC-8E5B-9E22-5577A2E151BD}"/>
              </a:ext>
            </a:extLst>
          </p:cNvPr>
          <p:cNvPicPr>
            <a:picLocks noChangeAspect="1"/>
          </p:cNvPicPr>
          <p:nvPr/>
        </p:nvPicPr>
        <p:blipFill>
          <a:blip r:embed="rId3"/>
          <a:srcRect l="50000" t="32223" b="24814"/>
          <a:stretch/>
        </p:blipFill>
        <p:spPr>
          <a:xfrm>
            <a:off x="1536289" y="882732"/>
            <a:ext cx="5321711" cy="2572160"/>
          </a:xfrm>
          <a:prstGeom prst="rect">
            <a:avLst/>
          </a:prstGeom>
        </p:spPr>
      </p:pic>
      <p:sp>
        <p:nvSpPr>
          <p:cNvPr id="10" name="TextBox 9">
            <a:extLst>
              <a:ext uri="{FF2B5EF4-FFF2-40B4-BE49-F238E27FC236}">
                <a16:creationId xmlns:a16="http://schemas.microsoft.com/office/drawing/2014/main" id="{5A6743FF-86F8-D22B-BF7C-326A357007DA}"/>
              </a:ext>
            </a:extLst>
          </p:cNvPr>
          <p:cNvSpPr txBox="1"/>
          <p:nvPr/>
        </p:nvSpPr>
        <p:spPr>
          <a:xfrm>
            <a:off x="1536288" y="3959316"/>
            <a:ext cx="4672940" cy="369332"/>
          </a:xfrm>
          <a:prstGeom prst="rect">
            <a:avLst/>
          </a:prstGeom>
          <a:noFill/>
        </p:spPr>
        <p:txBody>
          <a:bodyPr wrap="square">
            <a:spAutoFit/>
          </a:bodyPr>
          <a:lstStyle/>
          <a:p>
            <a:r>
              <a:rPr lang="en-US" kern="0" dirty="0">
                <a:solidFill>
                  <a:sysClr val="windowText" lastClr="000000"/>
                </a:solidFill>
                <a:latin typeface="Calibri"/>
              </a:rPr>
              <a:t>masterh4cker@hacknet.cityinthe.cloud</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81C27A31-CB56-34B0-D844-06A986F7D78E}"/>
              </a:ext>
            </a:extLst>
          </p:cNvPr>
          <p:cNvSpPr>
            <a:spLocks noChangeArrowheads="1"/>
          </p:cNvSpPr>
          <p:nvPr/>
        </p:nvSpPr>
        <p:spPr bwMode="auto">
          <a:xfrm>
            <a:off x="1536288" y="4274657"/>
            <a:ext cx="911570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kern="0" dirty="0">
                <a:solidFill>
                  <a:prstClr val="black"/>
                </a:solidFill>
                <a:latin typeface="Calibri"/>
              </a:rPr>
              <a:t>To find the </a:t>
            </a:r>
            <a:r>
              <a:rPr lang="en-US" altLang="en-US" b="1" kern="0" dirty="0">
                <a:solidFill>
                  <a:prstClr val="black"/>
                </a:solidFill>
                <a:latin typeface="Calibri"/>
              </a:rPr>
              <a:t>recipient’s email address</a:t>
            </a:r>
            <a:r>
              <a:rPr lang="en-US" altLang="en-US" kern="0" dirty="0">
                <a:solidFill>
                  <a:prstClr val="black"/>
                </a:solidFill>
                <a:latin typeface="Calibri"/>
              </a:rPr>
              <a:t>, we need to look at the email header.</a:t>
            </a:r>
          </a:p>
          <a:p>
            <a:pPr eaLnBrk="0" fontAlgn="base" hangingPunct="0">
              <a:spcBef>
                <a:spcPct val="0"/>
              </a:spcBef>
              <a:spcAft>
                <a:spcPct val="0"/>
              </a:spcAft>
              <a:buFontTx/>
              <a:buAutoNum type="arabicPeriod"/>
            </a:pPr>
            <a:r>
              <a:rPr lang="en-US" altLang="en-US" b="1" kern="0" dirty="0">
                <a:solidFill>
                  <a:prstClr val="black"/>
                </a:solidFill>
                <a:latin typeface="Calibri"/>
              </a:rPr>
              <a:t>Check the "To:" field</a:t>
            </a:r>
            <a:r>
              <a:rPr lang="en-US" altLang="en-US" kern="0" dirty="0">
                <a:solidFill>
                  <a:prstClr val="black"/>
                </a:solidFill>
                <a:latin typeface="Calibri"/>
              </a:rPr>
              <a:t> – This field contains the email address of the intended recipient.</a:t>
            </a:r>
          </a:p>
          <a:p>
            <a:pPr lvl="1" eaLnBrk="0" fontAlgn="base" hangingPunct="0">
              <a:spcBef>
                <a:spcPct val="0"/>
              </a:spcBef>
              <a:spcAft>
                <a:spcPct val="0"/>
              </a:spcAft>
              <a:buFontTx/>
              <a:buChar char="•"/>
            </a:pPr>
            <a:r>
              <a:rPr lang="en-US" altLang="en-US" b="1" kern="0" dirty="0">
                <a:solidFill>
                  <a:prstClr val="black"/>
                </a:solidFill>
                <a:latin typeface="Calibri"/>
              </a:rPr>
              <a:t>Found:</a:t>
            </a:r>
            <a:r>
              <a:rPr lang="en-US" altLang="en-US" kern="0" dirty="0">
                <a:solidFill>
                  <a:prstClr val="black"/>
                </a:solidFill>
                <a:latin typeface="Calibri"/>
              </a:rPr>
              <a:t> To: masterh4cker@hacknet.cityinthe.cloud</a:t>
            </a:r>
          </a:p>
          <a:p>
            <a:pPr eaLnBrk="0" fontAlgn="base" hangingPunct="0">
              <a:spcBef>
                <a:spcPct val="0"/>
              </a:spcBef>
              <a:spcAft>
                <a:spcPct val="0"/>
              </a:spcAft>
              <a:buFontTx/>
              <a:buAutoNum type="arabicPeriod" startAt="2"/>
            </a:pPr>
            <a:r>
              <a:rPr lang="en-US" altLang="en-US" b="1" kern="0" dirty="0">
                <a:solidFill>
                  <a:prstClr val="black"/>
                </a:solidFill>
                <a:latin typeface="Calibri"/>
              </a:rPr>
              <a:t>Verify the "Delivered-To:" field</a:t>
            </a:r>
            <a:r>
              <a:rPr lang="en-US" altLang="en-US" kern="0" dirty="0">
                <a:solidFill>
                  <a:prstClr val="black"/>
                </a:solidFill>
                <a:latin typeface="Calibri"/>
              </a:rPr>
              <a:t> – This confirms where the email was delivered.</a:t>
            </a:r>
          </a:p>
          <a:p>
            <a:pPr lvl="1" eaLnBrk="0" fontAlgn="base" hangingPunct="0">
              <a:spcBef>
                <a:spcPct val="0"/>
              </a:spcBef>
              <a:spcAft>
                <a:spcPct val="0"/>
              </a:spcAft>
              <a:buFontTx/>
              <a:buChar char="•"/>
            </a:pPr>
            <a:r>
              <a:rPr lang="en-US" altLang="en-US" b="1" kern="0" dirty="0">
                <a:solidFill>
                  <a:prstClr val="black"/>
                </a:solidFill>
                <a:latin typeface="Calibri"/>
              </a:rPr>
              <a:t>Found:</a:t>
            </a:r>
            <a:r>
              <a:rPr lang="en-US" altLang="en-US" kern="0" dirty="0">
                <a:solidFill>
                  <a:prstClr val="black"/>
                </a:solidFill>
                <a:latin typeface="Calibri"/>
              </a:rPr>
              <a:t> Delivered-To: masterh4cker@hacknet.cityinthe.cloud</a:t>
            </a:r>
          </a:p>
          <a:p>
            <a:pPr lvl="1" eaLnBrk="0" fontAlgn="base" hangingPunct="0">
              <a:spcBef>
                <a:spcPct val="0"/>
              </a:spcBef>
              <a:spcAft>
                <a:spcPct val="0"/>
              </a:spcAft>
              <a:buFontTx/>
              <a:buChar char="•"/>
            </a:pPr>
            <a:r>
              <a:rPr lang="en-US" altLang="en-US" kern="0" dirty="0">
                <a:solidFill>
                  <a:prstClr val="black"/>
                </a:solidFill>
                <a:latin typeface="Calibri"/>
              </a:rPr>
              <a:t>This means </a:t>
            </a:r>
            <a:r>
              <a:rPr lang="en-US" altLang="en-US" b="1" kern="0" dirty="0">
                <a:solidFill>
                  <a:prstClr val="black"/>
                </a:solidFill>
                <a:latin typeface="Calibri"/>
              </a:rPr>
              <a:t>masterh4cker@hacknet.cityinthe.cloud</a:t>
            </a:r>
            <a:r>
              <a:rPr lang="en-US" altLang="en-US" kern="0" dirty="0">
                <a:solidFill>
                  <a:prstClr val="black"/>
                </a:solidFill>
                <a:latin typeface="Calibri"/>
              </a:rPr>
              <a:t> was the recipient of the email.</a:t>
            </a:r>
          </a:p>
          <a:p>
            <a:pPr eaLnBrk="0" fontAlgn="base" hangingPunct="0">
              <a:spcBef>
                <a:spcPct val="0"/>
              </a:spcBef>
              <a:spcAft>
                <a:spcPct val="0"/>
              </a:spcAft>
              <a:buFontTx/>
              <a:buAutoNum type="arabicPeriod" startAt="3"/>
            </a:pPr>
            <a:r>
              <a:rPr lang="en-US" altLang="en-US" b="1" kern="0" dirty="0">
                <a:solidFill>
                  <a:prstClr val="black"/>
                </a:solidFill>
                <a:latin typeface="Calibri"/>
              </a:rPr>
              <a:t>Ignore the "From:" field</a:t>
            </a:r>
            <a:r>
              <a:rPr lang="en-US" altLang="en-US" kern="0" dirty="0">
                <a:solidFill>
                  <a:prstClr val="black"/>
                </a:solidFill>
                <a:latin typeface="Calibri"/>
              </a:rPr>
              <a:t> – This is the sender’s email address, which is not the requested answer.</a:t>
            </a:r>
          </a:p>
          <a:p>
            <a:pPr lvl="1" eaLnBrk="0" fontAlgn="base" hangingPunct="0">
              <a:spcBef>
                <a:spcPct val="0"/>
              </a:spcBef>
              <a:spcAft>
                <a:spcPct val="0"/>
              </a:spcAft>
              <a:buFontTx/>
              <a:buChar char="•"/>
            </a:pPr>
            <a:r>
              <a:rPr lang="en-US" altLang="en-US" b="1" kern="0" dirty="0">
                <a:solidFill>
                  <a:prstClr val="black"/>
                </a:solidFill>
                <a:latin typeface="Calibri"/>
              </a:rPr>
              <a:t>Sender:</a:t>
            </a:r>
            <a:r>
              <a:rPr lang="en-US" altLang="en-US" kern="0" dirty="0">
                <a:solidFill>
                  <a:prstClr val="black"/>
                </a:solidFill>
                <a:latin typeface="Calibri"/>
              </a:rPr>
              <a:t> bar0n@hacknet.cityinthe.cloud</a:t>
            </a:r>
          </a:p>
        </p:txBody>
      </p:sp>
    </p:spTree>
    <p:extLst>
      <p:ext uri="{BB962C8B-B14F-4D97-AF65-F5344CB8AC3E}">
        <p14:creationId xmlns:p14="http://schemas.microsoft.com/office/powerpoint/2010/main" val="36952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07C41-2786-8844-21C5-A6EA69B0DF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FB272F8-1EC3-E833-B226-8B34249F5A6A}"/>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60D0E31C-E97C-66DC-3653-F3D67E8CC6FF}"/>
              </a:ext>
            </a:extLst>
          </p:cNvPr>
          <p:cNvSpPr txBox="1"/>
          <p:nvPr/>
        </p:nvSpPr>
        <p:spPr>
          <a:xfrm>
            <a:off x="1536288" y="3959316"/>
            <a:ext cx="4672940" cy="369332"/>
          </a:xfrm>
          <a:prstGeom prst="rect">
            <a:avLst/>
          </a:prstGeom>
          <a:noFill/>
        </p:spPr>
        <p:txBody>
          <a:bodyPr wrap="square">
            <a:spAutoFit/>
          </a:bodyPr>
          <a:lstStyle/>
          <a:p>
            <a:r>
              <a:rPr lang="en-US" kern="0" dirty="0">
                <a:solidFill>
                  <a:sysClr val="windowText" lastClr="000000"/>
                </a:solidFill>
                <a:latin typeface="Calibri"/>
              </a:rPr>
              <a:t>bar0n@hacknet.cityinthe.cloud</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32AC4EC6-2E41-E330-E19C-41C818AAFAAF}"/>
              </a:ext>
            </a:extLst>
          </p:cNvPr>
          <p:cNvSpPr>
            <a:spLocks noChangeArrowheads="1"/>
          </p:cNvSpPr>
          <p:nvPr/>
        </p:nvSpPr>
        <p:spPr bwMode="auto">
          <a:xfrm>
            <a:off x="1536288" y="4274657"/>
            <a:ext cx="911570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kern="0" dirty="0">
                <a:solidFill>
                  <a:prstClr val="black"/>
                </a:solidFill>
                <a:latin typeface="Calibri"/>
              </a:rPr>
              <a:t>To find the </a:t>
            </a:r>
            <a:r>
              <a:rPr lang="en-US" altLang="en-US" b="1" kern="0" dirty="0">
                <a:solidFill>
                  <a:prstClr val="black"/>
                </a:solidFill>
                <a:latin typeface="Calibri"/>
              </a:rPr>
              <a:t>sender’s email address</a:t>
            </a:r>
            <a:r>
              <a:rPr lang="en-US" altLang="en-US" kern="0" dirty="0">
                <a:solidFill>
                  <a:prstClr val="black"/>
                </a:solidFill>
                <a:latin typeface="Calibri"/>
              </a:rPr>
              <a:t>, we need to look at the </a:t>
            </a:r>
            <a:r>
              <a:rPr lang="en-US" altLang="en-US" b="1" kern="0" dirty="0">
                <a:solidFill>
                  <a:prstClr val="black"/>
                </a:solidFill>
                <a:latin typeface="Calibri"/>
              </a:rPr>
              <a:t>"From:"</a:t>
            </a:r>
            <a:r>
              <a:rPr lang="en-US" altLang="en-US" kern="0" dirty="0">
                <a:solidFill>
                  <a:prstClr val="black"/>
                </a:solidFill>
                <a:latin typeface="Calibri"/>
              </a:rPr>
              <a:t> and </a:t>
            </a:r>
            <a:r>
              <a:rPr lang="en-US" altLang="en-US" b="1" kern="0" dirty="0">
                <a:solidFill>
                  <a:prstClr val="black"/>
                </a:solidFill>
                <a:latin typeface="Calibri"/>
              </a:rPr>
              <a:t>"Return-Path:"</a:t>
            </a:r>
            <a:r>
              <a:rPr lang="en-US" altLang="en-US" kern="0" dirty="0">
                <a:solidFill>
                  <a:prstClr val="black"/>
                </a:solidFill>
                <a:latin typeface="Calibri"/>
              </a:rPr>
              <a:t> fields in the email header.</a:t>
            </a:r>
          </a:p>
          <a:p>
            <a:pPr eaLnBrk="0" fontAlgn="base" hangingPunct="0">
              <a:spcBef>
                <a:spcPct val="0"/>
              </a:spcBef>
              <a:spcAft>
                <a:spcPct val="0"/>
              </a:spcAft>
              <a:buFontTx/>
              <a:buAutoNum type="arabicPeriod"/>
            </a:pPr>
            <a:r>
              <a:rPr lang="en-US" altLang="en-US" b="1" kern="0" dirty="0">
                <a:solidFill>
                  <a:prstClr val="black"/>
                </a:solidFill>
                <a:latin typeface="Calibri"/>
              </a:rPr>
              <a:t> Check the "From:" field</a:t>
            </a:r>
            <a:r>
              <a:rPr lang="en-US" altLang="en-US" kern="0" dirty="0">
                <a:solidFill>
                  <a:prstClr val="black"/>
                </a:solidFill>
                <a:latin typeface="Calibri"/>
              </a:rPr>
              <a:t> – This field </a:t>
            </a:r>
            <a:r>
              <a:rPr lang="en-US" altLang="en-US" b="1" kern="0" dirty="0">
                <a:solidFill>
                  <a:prstClr val="black"/>
                </a:solidFill>
                <a:latin typeface="Calibri"/>
              </a:rPr>
              <a:t>shows who sent the email</a:t>
            </a:r>
            <a:r>
              <a:rPr lang="en-US" altLang="en-US" kern="0" dirty="0">
                <a:solidFill>
                  <a:prstClr val="black"/>
                </a:solidFill>
                <a:latin typeface="Calibri"/>
              </a:rPr>
              <a:t>.</a:t>
            </a:r>
          </a:p>
          <a:p>
            <a:pPr marL="742950" lvl="1" indent="-285750" eaLnBrk="0" fontAlgn="base" hangingPunct="0">
              <a:spcBef>
                <a:spcPct val="0"/>
              </a:spcBef>
              <a:spcAft>
                <a:spcPct val="0"/>
              </a:spcAft>
              <a:buFont typeface="Arial" panose="020B0604020202020204" pitchFamily="34" charset="0"/>
              <a:buChar char="•"/>
            </a:pPr>
            <a:r>
              <a:rPr lang="en-US" altLang="en-US" b="1" kern="0" dirty="0">
                <a:solidFill>
                  <a:prstClr val="black"/>
                </a:solidFill>
                <a:latin typeface="Calibri"/>
              </a:rPr>
              <a:t>Found:</a:t>
            </a:r>
            <a:r>
              <a:rPr lang="en-US" altLang="en-US" kern="0" dirty="0">
                <a:solidFill>
                  <a:prstClr val="black"/>
                </a:solidFill>
                <a:latin typeface="Calibri"/>
              </a:rPr>
              <a:t> From: &lt;bar0n@hacknet.cityinthe.cloud&gt;</a:t>
            </a:r>
          </a:p>
          <a:p>
            <a:pPr eaLnBrk="0" fontAlgn="base" hangingPunct="0">
              <a:spcBef>
                <a:spcPct val="0"/>
              </a:spcBef>
              <a:spcAft>
                <a:spcPct val="0"/>
              </a:spcAft>
              <a:buFontTx/>
              <a:buAutoNum type="arabicPeriod" startAt="2"/>
            </a:pPr>
            <a:r>
              <a:rPr lang="en-US" altLang="en-US" b="1" kern="0" dirty="0">
                <a:solidFill>
                  <a:prstClr val="black"/>
                </a:solidFill>
                <a:latin typeface="Calibri"/>
              </a:rPr>
              <a:t> Verify with the "Return-Path:" field</a:t>
            </a:r>
            <a:r>
              <a:rPr lang="en-US" altLang="en-US" kern="0" dirty="0">
                <a:solidFill>
                  <a:prstClr val="black"/>
                </a:solidFill>
                <a:latin typeface="Calibri"/>
              </a:rPr>
              <a:t> – This is used for bounce-back messages and often confirms the sender.</a:t>
            </a:r>
          </a:p>
          <a:p>
            <a:pPr marL="742950" lvl="1" indent="-285750" eaLnBrk="0" fontAlgn="base" hangingPunct="0">
              <a:spcBef>
                <a:spcPct val="0"/>
              </a:spcBef>
              <a:spcAft>
                <a:spcPct val="0"/>
              </a:spcAft>
              <a:buFont typeface="Arial" panose="020B0604020202020204" pitchFamily="34" charset="0"/>
              <a:buChar char="•"/>
            </a:pPr>
            <a:r>
              <a:rPr lang="en-US" altLang="en-US" b="1" kern="0" dirty="0">
                <a:solidFill>
                  <a:prstClr val="black"/>
                </a:solidFill>
                <a:latin typeface="Calibri"/>
              </a:rPr>
              <a:t>Found:</a:t>
            </a:r>
            <a:r>
              <a:rPr lang="en-US" altLang="en-US" kern="0" dirty="0">
                <a:solidFill>
                  <a:prstClr val="black"/>
                </a:solidFill>
                <a:latin typeface="Calibri"/>
              </a:rPr>
              <a:t> Return-Path: &lt;bar0n@hacknet.cityinthe.cloud&gt;</a:t>
            </a:r>
          </a:p>
          <a:p>
            <a:pPr marL="742950" lvl="1" indent="-285750" eaLnBrk="0" fontAlgn="base" hangingPunct="0">
              <a:spcBef>
                <a:spcPct val="0"/>
              </a:spcBef>
              <a:spcAft>
                <a:spcPct val="0"/>
              </a:spcAft>
              <a:buFont typeface="Arial" panose="020B0604020202020204" pitchFamily="34" charset="0"/>
              <a:buChar char="•"/>
            </a:pPr>
            <a:r>
              <a:rPr lang="en-US" altLang="en-US" kern="0" dirty="0">
                <a:solidFill>
                  <a:prstClr val="black"/>
                </a:solidFill>
                <a:latin typeface="Calibri"/>
              </a:rPr>
              <a:t>This matches the </a:t>
            </a:r>
            <a:r>
              <a:rPr lang="en-US" altLang="en-US" b="1" kern="0" dirty="0">
                <a:solidFill>
                  <a:prstClr val="black"/>
                </a:solidFill>
                <a:latin typeface="Calibri"/>
              </a:rPr>
              <a:t>"From:" field</a:t>
            </a:r>
            <a:r>
              <a:rPr lang="en-US" altLang="en-US" kern="0" dirty="0">
                <a:solidFill>
                  <a:prstClr val="black"/>
                </a:solidFill>
                <a:latin typeface="Calibri"/>
              </a:rPr>
              <a:t>, confirming that </a:t>
            </a:r>
            <a:r>
              <a:rPr lang="en-US" altLang="en-US" b="1" kern="0" dirty="0">
                <a:solidFill>
                  <a:prstClr val="black"/>
                </a:solidFill>
                <a:latin typeface="Calibri"/>
              </a:rPr>
              <a:t>bar0n@hacknet.cityinthe.cloud</a:t>
            </a:r>
            <a:r>
              <a:rPr lang="en-US" altLang="en-US" kern="0" dirty="0">
                <a:solidFill>
                  <a:prstClr val="black"/>
                </a:solidFill>
                <a:latin typeface="Calibri"/>
              </a:rPr>
              <a:t> is the correct sender.</a:t>
            </a:r>
          </a:p>
        </p:txBody>
      </p:sp>
      <p:pic>
        <p:nvPicPr>
          <p:cNvPr id="5" name="Picture 4">
            <a:extLst>
              <a:ext uri="{FF2B5EF4-FFF2-40B4-BE49-F238E27FC236}">
                <a16:creationId xmlns:a16="http://schemas.microsoft.com/office/drawing/2014/main" id="{104C854F-6477-2F09-39FF-C68E106B6F5A}"/>
              </a:ext>
            </a:extLst>
          </p:cNvPr>
          <p:cNvPicPr>
            <a:picLocks noChangeAspect="1"/>
          </p:cNvPicPr>
          <p:nvPr/>
        </p:nvPicPr>
        <p:blipFill>
          <a:blip r:embed="rId2"/>
          <a:srcRect t="24815" b="7038"/>
          <a:stretch/>
        </p:blipFill>
        <p:spPr>
          <a:xfrm>
            <a:off x="1546761" y="454116"/>
            <a:ext cx="9144000" cy="3505200"/>
          </a:xfrm>
          <a:prstGeom prst="rect">
            <a:avLst/>
          </a:prstGeom>
        </p:spPr>
      </p:pic>
    </p:spTree>
    <p:extLst>
      <p:ext uri="{BB962C8B-B14F-4D97-AF65-F5344CB8AC3E}">
        <p14:creationId xmlns:p14="http://schemas.microsoft.com/office/powerpoint/2010/main" val="24260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DDE58-1E1F-ED2A-FD77-37237AE501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2A283E-06F4-A463-FFEF-C4C1C4C880B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1026" name="Picture 2" descr="Uploaded image">
            <a:extLst>
              <a:ext uri="{FF2B5EF4-FFF2-40B4-BE49-F238E27FC236}">
                <a16:creationId xmlns:a16="http://schemas.microsoft.com/office/drawing/2014/main" id="{B4AEB5CC-C25D-D2E1-1591-5028A42A1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07303"/>
            <a:ext cx="4953000" cy="6450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1A12EE-04A8-3774-C6F9-EB1B17E2B20C}"/>
              </a:ext>
            </a:extLst>
          </p:cNvPr>
          <p:cNvSpPr txBox="1"/>
          <p:nvPr/>
        </p:nvSpPr>
        <p:spPr>
          <a:xfrm>
            <a:off x="1524001" y="948690"/>
            <a:ext cx="4178711" cy="5909310"/>
          </a:xfrm>
          <a:prstGeom prst="rect">
            <a:avLst/>
          </a:prstGeom>
          <a:noFill/>
        </p:spPr>
        <p:txBody>
          <a:bodyPr wrap="square">
            <a:spAutoFit/>
          </a:bodyPr>
          <a:lstStyle/>
          <a:p>
            <a:r>
              <a:rPr lang="en-US" sz="2700" kern="0" dirty="0">
                <a:solidFill>
                  <a:sysClr val="windowText" lastClr="000000"/>
                </a:solidFill>
                <a:latin typeface="Calibri"/>
              </a:rPr>
              <a:t>This </a:t>
            </a:r>
            <a:r>
              <a:rPr lang="en-US" sz="2700" b="1" kern="0" dirty="0">
                <a:solidFill>
                  <a:sysClr val="windowText" lastClr="000000"/>
                </a:solidFill>
                <a:latin typeface="Calibri"/>
              </a:rPr>
              <a:t>Life Journey profile</a:t>
            </a:r>
            <a:r>
              <a:rPr lang="en-US" sz="2700" kern="0" dirty="0">
                <a:solidFill>
                  <a:sysClr val="windowText" lastClr="000000"/>
                </a:solidFill>
                <a:latin typeface="Calibri"/>
              </a:rPr>
              <a:t> shows a student's cybersecurity career exploration path through the </a:t>
            </a:r>
            <a:r>
              <a:rPr lang="en-US" sz="2700" b="1" kern="0" dirty="0">
                <a:solidFill>
                  <a:sysClr val="windowText" lastClr="000000"/>
                </a:solidFill>
                <a:latin typeface="Calibri"/>
              </a:rPr>
              <a:t>ASD </a:t>
            </a:r>
            <a:r>
              <a:rPr lang="en-US" sz="2700" b="1" kern="0" dirty="0" err="1">
                <a:solidFill>
                  <a:sysClr val="windowText" lastClr="000000"/>
                </a:solidFill>
                <a:latin typeface="Calibri"/>
              </a:rPr>
              <a:t>CyberEXP</a:t>
            </a:r>
            <a:r>
              <a:rPr lang="en-US" sz="2700" b="1" kern="0" dirty="0">
                <a:solidFill>
                  <a:sysClr val="windowText" lastClr="000000"/>
                </a:solidFill>
                <a:latin typeface="Calibri"/>
              </a:rPr>
              <a:t> initiative</a:t>
            </a:r>
            <a:r>
              <a:rPr lang="en-US" sz="2700" kern="0" dirty="0">
                <a:solidFill>
                  <a:sysClr val="windowText" lastClr="000000"/>
                </a:solidFill>
                <a:latin typeface="Calibri"/>
              </a:rPr>
              <a:t>. It includes </a:t>
            </a:r>
            <a:r>
              <a:rPr lang="en-US" sz="2700" b="1" kern="0" dirty="0">
                <a:solidFill>
                  <a:sysClr val="windowText" lastClr="000000"/>
                </a:solidFill>
                <a:latin typeface="Calibri"/>
              </a:rPr>
              <a:t>career choices, personality traits, mentor details, skill development</a:t>
            </a:r>
            <a:r>
              <a:rPr lang="en-US" sz="2700" kern="0" dirty="0">
                <a:solidFill>
                  <a:sysClr val="windowText" lastClr="000000"/>
                </a:solidFill>
                <a:latin typeface="Calibri"/>
              </a:rPr>
              <a:t>, and a structured </a:t>
            </a:r>
            <a:r>
              <a:rPr lang="en-US" sz="2700" b="1" kern="0" dirty="0">
                <a:solidFill>
                  <a:sysClr val="windowText" lastClr="000000"/>
                </a:solidFill>
                <a:latin typeface="Calibri"/>
              </a:rPr>
              <a:t>learning journey</a:t>
            </a:r>
            <a:r>
              <a:rPr lang="en-US" sz="2700" kern="0" dirty="0">
                <a:solidFill>
                  <a:sysClr val="windowText" lastClr="000000"/>
                </a:solidFill>
                <a:latin typeface="Calibri"/>
              </a:rPr>
              <a:t> from basic IT fundamentals to advanced cybersecurity concepts, leading to an internship opportunity.</a:t>
            </a:r>
            <a:endParaRPr lang="en-AU" sz="2700" kern="0" dirty="0">
              <a:solidFill>
                <a:sysClr val="windowText" lastClr="000000"/>
              </a:solidFill>
              <a:latin typeface="Calibri"/>
            </a:endParaRPr>
          </a:p>
        </p:txBody>
      </p:sp>
    </p:spTree>
    <p:extLst>
      <p:ext uri="{BB962C8B-B14F-4D97-AF65-F5344CB8AC3E}">
        <p14:creationId xmlns:p14="http://schemas.microsoft.com/office/powerpoint/2010/main" val="1592263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F9FAB-2307-6BBB-60CF-477C9716C0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21D4D1-1292-6C4E-1CB6-E229A4720FD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27E0D6C7-A6D4-8298-267C-D860D47FD2D6}"/>
              </a:ext>
            </a:extLst>
          </p:cNvPr>
          <p:cNvSpPr txBox="1"/>
          <p:nvPr/>
        </p:nvSpPr>
        <p:spPr>
          <a:xfrm>
            <a:off x="1536288" y="3959316"/>
            <a:ext cx="4672940" cy="523220"/>
          </a:xfrm>
          <a:prstGeom prst="rect">
            <a:avLst/>
          </a:prstGeom>
          <a:noFill/>
        </p:spPr>
        <p:txBody>
          <a:bodyPr wrap="square">
            <a:spAutoFit/>
          </a:bodyPr>
          <a:lstStyle/>
          <a:p>
            <a:r>
              <a:rPr lang="en-US" sz="2800" kern="0" dirty="0">
                <a:solidFill>
                  <a:sysClr val="windowText" lastClr="000000"/>
                </a:solidFill>
                <a:latin typeface="Calibri"/>
              </a:rPr>
              <a:t>177.75.184.96</a:t>
            </a:r>
            <a:endParaRPr lang="en-AU" sz="2800"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44F74A81-149B-3112-E0D7-9C3B8F52FC19}"/>
              </a:ext>
            </a:extLst>
          </p:cNvPr>
          <p:cNvSpPr>
            <a:spLocks noChangeArrowheads="1"/>
          </p:cNvSpPr>
          <p:nvPr/>
        </p:nvSpPr>
        <p:spPr bwMode="auto">
          <a:xfrm>
            <a:off x="1521325" y="4548417"/>
            <a:ext cx="911570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kern="0" dirty="0">
                <a:solidFill>
                  <a:prstClr val="black"/>
                </a:solidFill>
                <a:latin typeface="Calibri"/>
              </a:rPr>
              <a:t>The </a:t>
            </a:r>
            <a:r>
              <a:rPr lang="en-US" altLang="en-US" sz="2800" b="1" kern="0" dirty="0">
                <a:solidFill>
                  <a:prstClr val="black"/>
                </a:solidFill>
                <a:latin typeface="Calibri"/>
              </a:rPr>
              <a:t>first recorded "Received:" line is:</a:t>
            </a:r>
            <a:endParaRPr lang="en-US" altLang="en-US" sz="2800" kern="0" dirty="0">
              <a:solidFill>
                <a:prstClr val="black"/>
              </a:solidFill>
              <a:latin typeface="Calibri"/>
            </a:endParaRPr>
          </a:p>
          <a:p>
            <a:pPr eaLnBrk="0" fontAlgn="base" hangingPunct="0">
              <a:spcBef>
                <a:spcPct val="0"/>
              </a:spcBef>
              <a:spcAft>
                <a:spcPct val="0"/>
              </a:spcAft>
            </a:pPr>
            <a:r>
              <a:rPr lang="en-US" altLang="en-US" sz="2800" kern="0" dirty="0">
                <a:solidFill>
                  <a:prstClr val="black"/>
                </a:solidFill>
                <a:latin typeface="Calibri"/>
              </a:rPr>
              <a:t>Received: by 177.75.184.96 with SMTP id c1234trf3719itc;</a:t>
            </a:r>
          </a:p>
          <a:p>
            <a:pPr eaLnBrk="0" fontAlgn="base" hangingPunct="0">
              <a:spcBef>
                <a:spcPct val="0"/>
              </a:spcBef>
              <a:spcAft>
                <a:spcPct val="0"/>
              </a:spcAft>
            </a:pPr>
            <a:r>
              <a:rPr lang="en-US" sz="2800" kern="0" dirty="0">
                <a:solidFill>
                  <a:sysClr val="windowText" lastClr="000000"/>
                </a:solidFill>
                <a:latin typeface="Calibri"/>
              </a:rPr>
              <a:t>Emails travel through multiple servers, and each </a:t>
            </a:r>
            <a:r>
              <a:rPr lang="en-US" sz="2800" b="1" kern="0" dirty="0">
                <a:solidFill>
                  <a:sysClr val="windowText" lastClr="000000"/>
                </a:solidFill>
                <a:latin typeface="Calibri"/>
              </a:rPr>
              <a:t>"Received"</a:t>
            </a:r>
            <a:r>
              <a:rPr lang="en-US" sz="2800" kern="0" dirty="0">
                <a:solidFill>
                  <a:sysClr val="windowText" lastClr="000000"/>
                </a:solidFill>
                <a:latin typeface="Calibri"/>
              </a:rPr>
              <a:t> line documents a step in the journey.</a:t>
            </a:r>
            <a:endParaRPr lang="en-US" altLang="en-US" sz="2800" kern="0" dirty="0">
              <a:solidFill>
                <a:prstClr val="black"/>
              </a:solidFill>
              <a:latin typeface="Calibri"/>
            </a:endParaRPr>
          </a:p>
        </p:txBody>
      </p:sp>
      <p:pic>
        <p:nvPicPr>
          <p:cNvPr id="6" name="Picture 5">
            <a:extLst>
              <a:ext uri="{FF2B5EF4-FFF2-40B4-BE49-F238E27FC236}">
                <a16:creationId xmlns:a16="http://schemas.microsoft.com/office/drawing/2014/main" id="{0AD5B8AE-88AF-E01A-893A-7B8CA48940B2}"/>
              </a:ext>
            </a:extLst>
          </p:cNvPr>
          <p:cNvPicPr>
            <a:picLocks noChangeAspect="1"/>
          </p:cNvPicPr>
          <p:nvPr/>
        </p:nvPicPr>
        <p:blipFill>
          <a:blip r:embed="rId2"/>
          <a:srcRect t="24815" b="8519"/>
          <a:stretch/>
        </p:blipFill>
        <p:spPr>
          <a:xfrm>
            <a:off x="1507177" y="508545"/>
            <a:ext cx="9144000" cy="3429000"/>
          </a:xfrm>
          <a:prstGeom prst="rect">
            <a:avLst/>
          </a:prstGeom>
        </p:spPr>
      </p:pic>
    </p:spTree>
    <p:extLst>
      <p:ext uri="{BB962C8B-B14F-4D97-AF65-F5344CB8AC3E}">
        <p14:creationId xmlns:p14="http://schemas.microsoft.com/office/powerpoint/2010/main" val="11306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0B905-95D5-A273-382B-8DCAD4F032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930BA0-2F04-3ADA-D5C7-D222A68DA623}"/>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D392DCB3-F9D5-6F86-F2F5-5329CFB1DF7F}"/>
              </a:ext>
            </a:extLst>
          </p:cNvPr>
          <p:cNvSpPr txBox="1"/>
          <p:nvPr/>
        </p:nvSpPr>
        <p:spPr>
          <a:xfrm>
            <a:off x="1536288" y="3959316"/>
            <a:ext cx="9087876" cy="369332"/>
          </a:xfrm>
          <a:prstGeom prst="rect">
            <a:avLst/>
          </a:prstGeom>
          <a:noFill/>
        </p:spPr>
        <p:txBody>
          <a:bodyPr wrap="square">
            <a:spAutoFit/>
          </a:bodyPr>
          <a:lstStyle/>
          <a:p>
            <a:r>
              <a:rPr lang="en-US" kern="0" dirty="0">
                <a:solidFill>
                  <a:sysClr val="windowText" lastClr="000000"/>
                </a:solidFill>
                <a:latin typeface="Calibri"/>
              </a:rPr>
              <a:t>Mozilla/5.0 (Macintosh; Intel Mac OS X 10_8_2) </a:t>
            </a:r>
            <a:r>
              <a:rPr lang="en-US" kern="0" dirty="0" err="1">
                <a:solidFill>
                  <a:sysClr val="windowText" lastClr="000000"/>
                </a:solidFill>
                <a:latin typeface="Calibri"/>
              </a:rPr>
              <a:t>AppleWebKit</a:t>
            </a:r>
            <a:r>
              <a:rPr lang="en-US" kern="0" dirty="0">
                <a:solidFill>
                  <a:sysClr val="windowText" lastClr="000000"/>
                </a:solidFill>
                <a:latin typeface="Calibri"/>
              </a:rPr>
              <a:t>/536.26.14 (KHTML, like Gecko)</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8DDA7994-23C0-57CD-81FC-005E6737364E}"/>
              </a:ext>
            </a:extLst>
          </p:cNvPr>
          <p:cNvSpPr>
            <a:spLocks noChangeArrowheads="1"/>
          </p:cNvSpPr>
          <p:nvPr/>
        </p:nvSpPr>
        <p:spPr bwMode="auto">
          <a:xfrm>
            <a:off x="1521325" y="4448390"/>
            <a:ext cx="9115704"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To determine the </a:t>
            </a:r>
            <a:r>
              <a:rPr lang="en-US" sz="2500" b="1" kern="0" dirty="0">
                <a:solidFill>
                  <a:sysClr val="windowText" lastClr="000000"/>
                </a:solidFill>
                <a:latin typeface="Calibri"/>
              </a:rPr>
              <a:t>User-Agent of the client that sent the email</a:t>
            </a:r>
            <a:r>
              <a:rPr lang="en-US" sz="2500" kern="0" dirty="0">
                <a:solidFill>
                  <a:sysClr val="windowText" lastClr="000000"/>
                </a:solidFill>
                <a:latin typeface="Calibri"/>
              </a:rPr>
              <a:t>, we need to look at the </a:t>
            </a:r>
            <a:r>
              <a:rPr lang="en-US" sz="2500" b="1" kern="0" dirty="0">
                <a:solidFill>
                  <a:sysClr val="windowText" lastClr="000000"/>
                </a:solidFill>
                <a:latin typeface="Calibri"/>
              </a:rPr>
              <a:t>User-Agent header</a:t>
            </a:r>
            <a:r>
              <a:rPr lang="en-US" sz="2500" kern="0" dirty="0">
                <a:solidFill>
                  <a:sysClr val="windowText" lastClr="000000"/>
                </a:solidFill>
                <a:latin typeface="Calibri"/>
              </a:rPr>
              <a:t> in the email metadata.</a:t>
            </a:r>
          </a:p>
          <a:p>
            <a:r>
              <a:rPr lang="en-US" sz="2500" b="1" kern="0" dirty="0">
                <a:solidFill>
                  <a:sysClr val="windowText" lastClr="000000"/>
                </a:solidFill>
                <a:latin typeface="Calibri"/>
              </a:rPr>
              <a:t>Find the "User-Agent" field in the email headers:</a:t>
            </a:r>
            <a:endParaRPr lang="en-US" sz="2500" kern="0" dirty="0">
              <a:solidFill>
                <a:sysClr val="windowText" lastClr="000000"/>
              </a:solidFill>
              <a:latin typeface="Calibri"/>
            </a:endParaRPr>
          </a:p>
          <a:p>
            <a:pPr marL="0" lvl="1"/>
            <a:r>
              <a:rPr lang="en-US" sz="2500" kern="0" dirty="0">
                <a:solidFill>
                  <a:sysClr val="windowText" lastClr="000000"/>
                </a:solidFill>
                <a:latin typeface="Calibri"/>
              </a:rPr>
              <a:t>This field tells us </a:t>
            </a:r>
            <a:r>
              <a:rPr lang="en-US" sz="2500" b="1" kern="0" dirty="0">
                <a:solidFill>
                  <a:sysClr val="windowText" lastClr="000000"/>
                </a:solidFill>
                <a:latin typeface="Calibri"/>
              </a:rPr>
              <a:t>what software the sender used</a:t>
            </a:r>
            <a:r>
              <a:rPr lang="en-US" sz="2500" kern="0" dirty="0">
                <a:solidFill>
                  <a:sysClr val="windowText" lastClr="000000"/>
                </a:solidFill>
                <a:latin typeface="Calibri"/>
              </a:rPr>
              <a:t> to compose and send the email.</a:t>
            </a:r>
          </a:p>
        </p:txBody>
      </p:sp>
      <p:pic>
        <p:nvPicPr>
          <p:cNvPr id="4" name="Picture 3">
            <a:extLst>
              <a:ext uri="{FF2B5EF4-FFF2-40B4-BE49-F238E27FC236}">
                <a16:creationId xmlns:a16="http://schemas.microsoft.com/office/drawing/2014/main" id="{849FC78C-E529-82CD-0857-DBBDFFDB4397}"/>
              </a:ext>
            </a:extLst>
          </p:cNvPr>
          <p:cNvPicPr>
            <a:picLocks noChangeAspect="1"/>
          </p:cNvPicPr>
          <p:nvPr/>
        </p:nvPicPr>
        <p:blipFill>
          <a:blip r:embed="rId2"/>
          <a:srcRect t="24815" b="7038"/>
          <a:stretch/>
        </p:blipFill>
        <p:spPr>
          <a:xfrm>
            <a:off x="1480164" y="400935"/>
            <a:ext cx="9144000" cy="3505200"/>
          </a:xfrm>
          <a:prstGeom prst="rect">
            <a:avLst/>
          </a:prstGeom>
        </p:spPr>
      </p:pic>
    </p:spTree>
    <p:extLst>
      <p:ext uri="{BB962C8B-B14F-4D97-AF65-F5344CB8AC3E}">
        <p14:creationId xmlns:p14="http://schemas.microsoft.com/office/powerpoint/2010/main" val="5704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2AD27-9006-FD81-E710-85F3731DF0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814180-C5AA-E3D8-E561-BB62DA783102}"/>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10" name="TextBox 9">
            <a:extLst>
              <a:ext uri="{FF2B5EF4-FFF2-40B4-BE49-F238E27FC236}">
                <a16:creationId xmlns:a16="http://schemas.microsoft.com/office/drawing/2014/main" id="{4A18A6C4-65E6-D368-3D48-FC98E62AF906}"/>
              </a:ext>
            </a:extLst>
          </p:cNvPr>
          <p:cNvSpPr txBox="1"/>
          <p:nvPr/>
        </p:nvSpPr>
        <p:spPr>
          <a:xfrm>
            <a:off x="1536288" y="3959316"/>
            <a:ext cx="9087876" cy="369332"/>
          </a:xfrm>
          <a:prstGeom prst="rect">
            <a:avLst/>
          </a:prstGeom>
          <a:noFill/>
        </p:spPr>
        <p:txBody>
          <a:bodyPr wrap="square">
            <a:spAutoFit/>
          </a:bodyPr>
          <a:lstStyle/>
          <a:p>
            <a:r>
              <a:rPr lang="en-US" kern="0" dirty="0">
                <a:solidFill>
                  <a:sysClr val="windowText" lastClr="000000"/>
                </a:solidFill>
                <a:latin typeface="Calibri"/>
              </a:rPr>
              <a:t>Mozilla/5.0 (Macintosh; Intel Mac OS X 10_8_2) </a:t>
            </a:r>
            <a:r>
              <a:rPr lang="en-US" kern="0" dirty="0" err="1">
                <a:solidFill>
                  <a:sysClr val="windowText" lastClr="000000"/>
                </a:solidFill>
                <a:latin typeface="Calibri"/>
              </a:rPr>
              <a:t>AppleWebKit</a:t>
            </a:r>
            <a:r>
              <a:rPr lang="en-US" kern="0" dirty="0">
                <a:solidFill>
                  <a:sysClr val="windowText" lastClr="000000"/>
                </a:solidFill>
                <a:latin typeface="Calibri"/>
              </a:rPr>
              <a:t>/536.26.14 (KHTML, like Gecko)</a:t>
            </a:r>
            <a:endParaRPr lang="en-AU" kern="0" dirty="0">
              <a:solidFill>
                <a:sysClr val="windowText" lastClr="000000"/>
              </a:solidFill>
              <a:latin typeface="Calibri"/>
            </a:endParaRPr>
          </a:p>
        </p:txBody>
      </p:sp>
      <p:sp>
        <p:nvSpPr>
          <p:cNvPr id="11" name="Rectangle 1">
            <a:extLst>
              <a:ext uri="{FF2B5EF4-FFF2-40B4-BE49-F238E27FC236}">
                <a16:creationId xmlns:a16="http://schemas.microsoft.com/office/drawing/2014/main" id="{C6B4A40D-23BD-CD2A-2A24-28FEB3EDE432}"/>
              </a:ext>
            </a:extLst>
          </p:cNvPr>
          <p:cNvSpPr>
            <a:spLocks noChangeArrowheads="1"/>
          </p:cNvSpPr>
          <p:nvPr/>
        </p:nvSpPr>
        <p:spPr bwMode="auto">
          <a:xfrm>
            <a:off x="1494312" y="4381829"/>
            <a:ext cx="911570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User-Agent: Mozilla/5.0 (Macintosh; Intel Mac OS X 10_8_2) </a:t>
            </a:r>
            <a:r>
              <a:rPr lang="en-US" sz="2500" kern="0" dirty="0" err="1">
                <a:solidFill>
                  <a:sysClr val="windowText" lastClr="000000"/>
                </a:solidFill>
                <a:latin typeface="Calibri"/>
              </a:rPr>
              <a:t>AppleWebKit</a:t>
            </a:r>
            <a:r>
              <a:rPr lang="en-US" sz="2500" kern="0" dirty="0">
                <a:solidFill>
                  <a:sysClr val="windowText" lastClr="000000"/>
                </a:solidFill>
                <a:latin typeface="Calibri"/>
              </a:rPr>
              <a:t>/536.26.14 (KHTML, like Gecko)</a:t>
            </a:r>
          </a:p>
        </p:txBody>
      </p:sp>
      <p:pic>
        <p:nvPicPr>
          <p:cNvPr id="4" name="Picture 3">
            <a:extLst>
              <a:ext uri="{FF2B5EF4-FFF2-40B4-BE49-F238E27FC236}">
                <a16:creationId xmlns:a16="http://schemas.microsoft.com/office/drawing/2014/main" id="{1DC72610-004A-EAF7-4267-99301F660276}"/>
              </a:ext>
            </a:extLst>
          </p:cNvPr>
          <p:cNvPicPr>
            <a:picLocks noChangeAspect="1"/>
          </p:cNvPicPr>
          <p:nvPr/>
        </p:nvPicPr>
        <p:blipFill>
          <a:blip r:embed="rId2"/>
          <a:srcRect t="24815" b="7038"/>
          <a:stretch/>
        </p:blipFill>
        <p:spPr>
          <a:xfrm>
            <a:off x="1480164" y="400935"/>
            <a:ext cx="9144000" cy="3505200"/>
          </a:xfrm>
          <a:prstGeom prst="rect">
            <a:avLst/>
          </a:prstGeom>
        </p:spPr>
      </p:pic>
      <p:sp>
        <p:nvSpPr>
          <p:cNvPr id="3" name="Rectangle 1">
            <a:extLst>
              <a:ext uri="{FF2B5EF4-FFF2-40B4-BE49-F238E27FC236}">
                <a16:creationId xmlns:a16="http://schemas.microsoft.com/office/drawing/2014/main" id="{437F2265-D905-9C66-47DA-69E77E711000}"/>
              </a:ext>
            </a:extLst>
          </p:cNvPr>
          <p:cNvSpPr>
            <a:spLocks noChangeArrowheads="1"/>
          </p:cNvSpPr>
          <p:nvPr/>
        </p:nvSpPr>
        <p:spPr bwMode="auto">
          <a:xfrm>
            <a:off x="1494312" y="5210950"/>
            <a:ext cx="91736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altLang="en-US" sz="2000" b="1" kern="0" dirty="0">
                <a:solidFill>
                  <a:prstClr val="black"/>
                </a:solidFill>
                <a:latin typeface="Calibri"/>
              </a:rPr>
              <a:t>Mozilla/5.0</a:t>
            </a:r>
            <a:r>
              <a:rPr lang="en-US" altLang="en-US" sz="2000" kern="0" dirty="0">
                <a:solidFill>
                  <a:prstClr val="black"/>
                </a:solidFill>
                <a:latin typeface="Calibri"/>
              </a:rPr>
              <a:t> → The base user-agent string (indicating a browser-like client).</a:t>
            </a:r>
          </a:p>
          <a:p>
            <a:pPr marL="285750" indent="-285750" eaLnBrk="0" fontAlgn="base" hangingPunct="0">
              <a:spcBef>
                <a:spcPct val="0"/>
              </a:spcBef>
              <a:spcAft>
                <a:spcPct val="0"/>
              </a:spcAft>
              <a:buFont typeface="Arial" panose="020B0604020202020204" pitchFamily="34" charset="0"/>
              <a:buChar char="•"/>
            </a:pPr>
            <a:r>
              <a:rPr lang="en-US" altLang="en-US" sz="2000" b="1" kern="0" dirty="0">
                <a:solidFill>
                  <a:prstClr val="black"/>
                </a:solidFill>
                <a:latin typeface="Calibri"/>
              </a:rPr>
              <a:t>Macintosh; Intel Mac OS X 10_8_2</a:t>
            </a:r>
            <a:r>
              <a:rPr lang="en-US" altLang="en-US" sz="2000" kern="0" dirty="0">
                <a:solidFill>
                  <a:prstClr val="black"/>
                </a:solidFill>
                <a:latin typeface="Calibri"/>
              </a:rPr>
              <a:t> → The sender's operating system (Mac OS X 10.8.2).</a:t>
            </a:r>
          </a:p>
          <a:p>
            <a:pPr marL="285750" indent="-285750" eaLnBrk="0" fontAlgn="base" hangingPunct="0">
              <a:spcBef>
                <a:spcPct val="0"/>
              </a:spcBef>
              <a:spcAft>
                <a:spcPct val="0"/>
              </a:spcAft>
              <a:buFont typeface="Arial" panose="020B0604020202020204" pitchFamily="34" charset="0"/>
              <a:buChar char="•"/>
            </a:pPr>
            <a:r>
              <a:rPr lang="en-US" altLang="en-US" sz="2000" b="1" kern="0" dirty="0" err="1">
                <a:solidFill>
                  <a:prstClr val="black"/>
                </a:solidFill>
                <a:latin typeface="Calibri"/>
              </a:rPr>
              <a:t>AppleWebKit</a:t>
            </a:r>
            <a:r>
              <a:rPr lang="en-US" altLang="en-US" sz="2000" b="1" kern="0" dirty="0">
                <a:solidFill>
                  <a:prstClr val="black"/>
                </a:solidFill>
                <a:latin typeface="Calibri"/>
              </a:rPr>
              <a:t>/536.26.14 (KHTML, like Gecko)</a:t>
            </a:r>
            <a:r>
              <a:rPr lang="en-US" altLang="en-US" sz="2000" kern="0" dirty="0">
                <a:solidFill>
                  <a:prstClr val="black"/>
                </a:solidFill>
                <a:latin typeface="Calibri"/>
              </a:rPr>
              <a:t> → The web engine used (WebKit-based, similar to Safari/Chrome). </a:t>
            </a:r>
          </a:p>
        </p:txBody>
      </p:sp>
    </p:spTree>
    <p:extLst>
      <p:ext uri="{BB962C8B-B14F-4D97-AF65-F5344CB8AC3E}">
        <p14:creationId xmlns:p14="http://schemas.microsoft.com/office/powerpoint/2010/main" val="203966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81A78-6F08-53D5-A83A-6EEAE209A0E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5720B8-5120-A493-6BDB-ABF849572368}"/>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ED832777-B413-AA16-426E-94F8489C5524}"/>
              </a:ext>
            </a:extLst>
          </p:cNvPr>
          <p:cNvSpPr>
            <a:spLocks noChangeArrowheads="1"/>
          </p:cNvSpPr>
          <p:nvPr/>
        </p:nvSpPr>
        <p:spPr bwMode="auto">
          <a:xfrm>
            <a:off x="1466603" y="4136429"/>
            <a:ext cx="91736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sz="2800" kern="0" dirty="0">
                <a:solidFill>
                  <a:sysClr val="windowText" lastClr="000000"/>
                </a:solidFill>
                <a:latin typeface="Calibri"/>
              </a:rPr>
              <a:t>The given text </a:t>
            </a:r>
            <a:r>
              <a:rPr lang="en-US" sz="2800" b="1" kern="0" dirty="0">
                <a:solidFill>
                  <a:sysClr val="windowText" lastClr="000000"/>
                </a:solidFill>
                <a:latin typeface="Calibri"/>
              </a:rPr>
              <a:t>"</a:t>
            </a:r>
            <a:r>
              <a:rPr lang="en-US" sz="2800" b="1" kern="0" dirty="0" err="1">
                <a:solidFill>
                  <a:sysClr val="windowText" lastClr="000000"/>
                </a:solidFill>
                <a:latin typeface="Calibri"/>
              </a:rPr>
              <a:t>cjudpjo</a:t>
            </a:r>
            <a:r>
              <a:rPr lang="en-US" sz="2800" b="1" kern="0" dirty="0">
                <a:solidFill>
                  <a:sysClr val="windowText" lastClr="000000"/>
                </a:solidFill>
                <a:latin typeface="Calibri"/>
              </a:rPr>
              <a:t> 34"</a:t>
            </a:r>
            <a:r>
              <a:rPr lang="en-US" sz="2800" kern="0" dirty="0">
                <a:solidFill>
                  <a:sysClr val="windowText" lastClr="000000"/>
                </a:solidFill>
                <a:latin typeface="Calibri"/>
              </a:rPr>
              <a:t> is encrypted using a </a:t>
            </a:r>
            <a:r>
              <a:rPr lang="en-US" sz="2800" b="1" kern="0" dirty="0">
                <a:solidFill>
                  <a:sysClr val="windowText" lastClr="000000"/>
                </a:solidFill>
                <a:latin typeface="Calibri"/>
              </a:rPr>
              <a:t>Caesar Cipher</a:t>
            </a:r>
            <a:r>
              <a:rPr lang="en-US" sz="2800" kern="0" dirty="0">
                <a:solidFill>
                  <a:sysClr val="windowText" lastClr="000000"/>
                </a:solidFill>
                <a:latin typeface="Calibri"/>
              </a:rPr>
              <a:t>, which shifts letters forward or backward in the alphabet by a fixed number of places.</a:t>
            </a:r>
            <a:endParaRPr lang="en-US" altLang="en-US" sz="2800" kern="0" dirty="0">
              <a:solidFill>
                <a:prstClr val="black"/>
              </a:solidFill>
              <a:latin typeface="Calibri"/>
            </a:endParaRPr>
          </a:p>
        </p:txBody>
      </p:sp>
      <p:pic>
        <p:nvPicPr>
          <p:cNvPr id="6" name="Picture 5">
            <a:extLst>
              <a:ext uri="{FF2B5EF4-FFF2-40B4-BE49-F238E27FC236}">
                <a16:creationId xmlns:a16="http://schemas.microsoft.com/office/drawing/2014/main" id="{A39A99BD-A312-E8EF-A9A0-5206142D2B95}"/>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31853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7A6BD-E3C2-B9CD-A492-6EC8223ECE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17FEC6-D644-C629-CCF2-23EF0EEADA4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E1CC205E-6B06-057C-3CAE-269E98E9D1C7}"/>
              </a:ext>
            </a:extLst>
          </p:cNvPr>
          <p:cNvSpPr>
            <a:spLocks noChangeArrowheads="1"/>
          </p:cNvSpPr>
          <p:nvPr/>
        </p:nvSpPr>
        <p:spPr bwMode="auto">
          <a:xfrm>
            <a:off x="1472127" y="4038600"/>
            <a:ext cx="91736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kern="0" dirty="0">
                <a:solidFill>
                  <a:sysClr val="windowText" lastClr="000000"/>
                </a:solidFill>
                <a:latin typeface="Calibri"/>
              </a:rPr>
              <a:t>How to Decrypt It</a:t>
            </a:r>
          </a:p>
          <a:p>
            <a:pPr marL="457200" indent="-457200">
              <a:buFont typeface="+mj-lt"/>
              <a:buAutoNum type="arabicPeriod"/>
            </a:pPr>
            <a:r>
              <a:rPr lang="en-US" sz="2400" kern="0" dirty="0">
                <a:solidFill>
                  <a:sysClr val="windowText" lastClr="000000"/>
                </a:solidFill>
                <a:latin typeface="Calibri"/>
              </a:rPr>
              <a:t>The </a:t>
            </a:r>
            <a:r>
              <a:rPr lang="en-US" sz="2400" b="1" kern="0" dirty="0">
                <a:solidFill>
                  <a:sysClr val="windowText" lastClr="000000"/>
                </a:solidFill>
                <a:latin typeface="Calibri"/>
              </a:rPr>
              <a:t>Caesar Cipher shifts letters</a:t>
            </a:r>
            <a:r>
              <a:rPr lang="en-US" sz="2400" kern="0" dirty="0">
                <a:solidFill>
                  <a:sysClr val="windowText" lastClr="000000"/>
                </a:solidFill>
                <a:latin typeface="Calibri"/>
              </a:rPr>
              <a:t> forward or backward by a certain number.</a:t>
            </a:r>
          </a:p>
          <a:p>
            <a:pPr marL="457200" indent="-457200">
              <a:buFont typeface="+mj-lt"/>
              <a:buAutoNum type="arabicPeriod"/>
            </a:pPr>
            <a:r>
              <a:rPr lang="en-US" sz="2400" kern="0" dirty="0">
                <a:solidFill>
                  <a:sysClr val="windowText" lastClr="000000"/>
                </a:solidFill>
                <a:latin typeface="Calibri"/>
              </a:rPr>
              <a:t>We need to </a:t>
            </a:r>
            <a:r>
              <a:rPr lang="en-US" sz="2400" b="1" kern="0" dirty="0">
                <a:solidFill>
                  <a:sysClr val="windowText" lastClr="000000"/>
                </a:solidFill>
                <a:latin typeface="Calibri"/>
              </a:rPr>
              <a:t>determine the shift value</a:t>
            </a:r>
            <a:r>
              <a:rPr lang="en-US" sz="2400" kern="0" dirty="0">
                <a:solidFill>
                  <a:sysClr val="windowText" lastClr="000000"/>
                </a:solidFill>
                <a:latin typeface="Calibri"/>
              </a:rPr>
              <a:t> and apply it in reverse to find the original text.</a:t>
            </a:r>
          </a:p>
          <a:p>
            <a:pPr marL="457200" indent="-457200">
              <a:buFont typeface="+mj-lt"/>
              <a:buAutoNum type="arabicPeriod"/>
            </a:pPr>
            <a:r>
              <a:rPr lang="en-US" sz="2400" kern="0" dirty="0">
                <a:solidFill>
                  <a:sysClr val="windowText" lastClr="000000"/>
                </a:solidFill>
                <a:latin typeface="Calibri"/>
              </a:rPr>
              <a:t>A common shift value is </a:t>
            </a:r>
            <a:r>
              <a:rPr lang="en-US" sz="2400" b="1" kern="0" dirty="0">
                <a:solidFill>
                  <a:sysClr val="windowText" lastClr="000000"/>
                </a:solidFill>
                <a:latin typeface="Calibri"/>
              </a:rPr>
              <a:t>3</a:t>
            </a:r>
            <a:r>
              <a:rPr lang="en-US" sz="2400" kern="0" dirty="0">
                <a:solidFill>
                  <a:sysClr val="windowText" lastClr="000000"/>
                </a:solidFill>
                <a:latin typeface="Calibri"/>
              </a:rPr>
              <a:t> (as used in classical Caesar Cipher), so we will first try shifting </a:t>
            </a:r>
            <a:r>
              <a:rPr lang="en-US" sz="2400" b="1" kern="0" dirty="0">
                <a:solidFill>
                  <a:sysClr val="windowText" lastClr="000000"/>
                </a:solidFill>
                <a:latin typeface="Calibri"/>
              </a:rPr>
              <a:t>backward by 3 places</a:t>
            </a:r>
            <a:r>
              <a:rPr lang="en-US" sz="2400" kern="0" dirty="0">
                <a:solidFill>
                  <a:sysClr val="windowText" lastClr="000000"/>
                </a:solidFill>
                <a:latin typeface="Calibri"/>
              </a:rPr>
              <a:t>.</a:t>
            </a:r>
          </a:p>
        </p:txBody>
      </p:sp>
      <p:pic>
        <p:nvPicPr>
          <p:cNvPr id="6" name="Picture 5">
            <a:extLst>
              <a:ext uri="{FF2B5EF4-FFF2-40B4-BE49-F238E27FC236}">
                <a16:creationId xmlns:a16="http://schemas.microsoft.com/office/drawing/2014/main" id="{FBB1DCCC-4E29-B909-4C84-31E6875D1775}"/>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4022521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8F2E7-755A-55EB-4291-BD0DA14504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457052-68A8-F9C7-A6E9-58C786EDE196}"/>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8F4E3A72-F90E-4FE9-3F7F-D056C4C03151}"/>
              </a:ext>
            </a:extLst>
          </p:cNvPr>
          <p:cNvSpPr>
            <a:spLocks noChangeArrowheads="1"/>
          </p:cNvSpPr>
          <p:nvPr/>
        </p:nvSpPr>
        <p:spPr bwMode="auto">
          <a:xfrm>
            <a:off x="1472127" y="4057234"/>
            <a:ext cx="917368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kern="0" dirty="0">
                <a:solidFill>
                  <a:sysClr val="windowText" lastClr="000000"/>
                </a:solidFill>
                <a:latin typeface="Calibri"/>
              </a:rPr>
              <a:t>Let's decrypt </a:t>
            </a:r>
            <a:r>
              <a:rPr lang="en-US" sz="2200" b="1" kern="0" dirty="0">
                <a:solidFill>
                  <a:sysClr val="windowText" lastClr="000000"/>
                </a:solidFill>
                <a:latin typeface="Calibri"/>
              </a:rPr>
              <a:t>"</a:t>
            </a:r>
            <a:r>
              <a:rPr lang="en-US" sz="2200" b="1" kern="0" dirty="0" err="1">
                <a:solidFill>
                  <a:sysClr val="windowText" lastClr="000000"/>
                </a:solidFill>
                <a:latin typeface="Calibri"/>
              </a:rPr>
              <a:t>cjudpjo</a:t>
            </a:r>
            <a:r>
              <a:rPr lang="en-US" sz="2200" b="1" kern="0" dirty="0">
                <a:solidFill>
                  <a:sysClr val="windowText" lastClr="000000"/>
                </a:solidFill>
                <a:latin typeface="Calibri"/>
              </a:rPr>
              <a:t>"</a:t>
            </a:r>
            <a:r>
              <a:rPr lang="en-US" sz="2200" kern="0" dirty="0">
                <a:solidFill>
                  <a:sysClr val="windowText" lastClr="000000"/>
                </a:solidFill>
                <a:latin typeface="Calibri"/>
              </a:rPr>
              <a:t> by shifting each letter </a:t>
            </a:r>
            <a:r>
              <a:rPr lang="en-US" sz="2200" b="1" kern="0" dirty="0">
                <a:solidFill>
                  <a:sysClr val="windowText" lastClr="000000"/>
                </a:solidFill>
                <a:latin typeface="Calibri"/>
              </a:rPr>
              <a:t>backward by 3 places</a:t>
            </a:r>
            <a:r>
              <a:rPr lang="en-US" sz="2200" kern="0" dirty="0">
                <a:solidFill>
                  <a:sysClr val="windowText" lastClr="000000"/>
                </a:solidFill>
                <a:latin typeface="Calibri"/>
              </a:rPr>
              <a:t>:</a:t>
            </a:r>
          </a:p>
          <a:p>
            <a:r>
              <a:rPr lang="en-US" sz="2200" b="1" kern="0" dirty="0">
                <a:solidFill>
                  <a:sysClr val="windowText" lastClr="000000"/>
                </a:solidFill>
                <a:latin typeface="Calibri"/>
              </a:rPr>
              <a:t>c → z</a:t>
            </a:r>
            <a:endParaRPr lang="en-US" sz="2200" kern="0" dirty="0">
              <a:solidFill>
                <a:sysClr val="windowText" lastClr="000000"/>
              </a:solidFill>
              <a:latin typeface="Calibri"/>
            </a:endParaRPr>
          </a:p>
          <a:p>
            <a:r>
              <a:rPr lang="en-US" sz="2200" b="1" kern="0" dirty="0">
                <a:solidFill>
                  <a:sysClr val="windowText" lastClr="000000"/>
                </a:solidFill>
                <a:latin typeface="Calibri"/>
              </a:rPr>
              <a:t>j → g</a:t>
            </a:r>
            <a:endParaRPr lang="en-US" sz="2200" kern="0" dirty="0">
              <a:solidFill>
                <a:sysClr val="windowText" lastClr="000000"/>
              </a:solidFill>
              <a:latin typeface="Calibri"/>
            </a:endParaRPr>
          </a:p>
          <a:p>
            <a:r>
              <a:rPr lang="en-US" sz="2200" b="1" kern="0" dirty="0">
                <a:solidFill>
                  <a:sysClr val="windowText" lastClr="000000"/>
                </a:solidFill>
                <a:latin typeface="Calibri"/>
              </a:rPr>
              <a:t>u → r</a:t>
            </a:r>
            <a:endParaRPr lang="en-US" sz="2200" kern="0" dirty="0">
              <a:solidFill>
                <a:sysClr val="windowText" lastClr="000000"/>
              </a:solidFill>
              <a:latin typeface="Calibri"/>
            </a:endParaRPr>
          </a:p>
          <a:p>
            <a:r>
              <a:rPr lang="en-US" sz="2200" b="1" kern="0" dirty="0">
                <a:solidFill>
                  <a:sysClr val="windowText" lastClr="000000"/>
                </a:solidFill>
                <a:latin typeface="Calibri"/>
              </a:rPr>
              <a:t>d → a</a:t>
            </a:r>
            <a:endParaRPr lang="en-US" sz="2200" kern="0" dirty="0">
              <a:solidFill>
                <a:sysClr val="windowText" lastClr="000000"/>
              </a:solidFill>
              <a:latin typeface="Calibri"/>
            </a:endParaRPr>
          </a:p>
          <a:p>
            <a:r>
              <a:rPr lang="en-US" sz="2200" b="1" kern="0" dirty="0">
                <a:solidFill>
                  <a:sysClr val="windowText" lastClr="000000"/>
                </a:solidFill>
                <a:latin typeface="Calibri"/>
              </a:rPr>
              <a:t>p → m</a:t>
            </a:r>
            <a:endParaRPr lang="en-US" sz="2200" kern="0" dirty="0">
              <a:solidFill>
                <a:sysClr val="windowText" lastClr="000000"/>
              </a:solidFill>
              <a:latin typeface="Calibri"/>
            </a:endParaRPr>
          </a:p>
          <a:p>
            <a:r>
              <a:rPr lang="en-US" sz="2200" b="1" kern="0" dirty="0">
                <a:solidFill>
                  <a:sysClr val="windowText" lastClr="000000"/>
                </a:solidFill>
                <a:latin typeface="Calibri"/>
              </a:rPr>
              <a:t>j → g</a:t>
            </a:r>
            <a:endParaRPr lang="en-US" sz="2200" kern="0" dirty="0">
              <a:solidFill>
                <a:sysClr val="windowText" lastClr="000000"/>
              </a:solidFill>
              <a:latin typeface="Calibri"/>
            </a:endParaRPr>
          </a:p>
          <a:p>
            <a:r>
              <a:rPr lang="en-US" sz="2200" b="1" kern="0" dirty="0">
                <a:solidFill>
                  <a:sysClr val="windowText" lastClr="000000"/>
                </a:solidFill>
                <a:latin typeface="Calibri"/>
              </a:rPr>
              <a:t>o → l</a:t>
            </a:r>
            <a:endParaRPr lang="en-US" sz="22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D2AEF9E2-2538-9CDA-47AF-05190EAC48D2}"/>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2353329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0302-F6FE-8681-8E25-05C13E527B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53F4F6-F03D-F30D-7ECB-13CF25FEDF5A}"/>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3" name="Rectangle 1">
            <a:extLst>
              <a:ext uri="{FF2B5EF4-FFF2-40B4-BE49-F238E27FC236}">
                <a16:creationId xmlns:a16="http://schemas.microsoft.com/office/drawing/2014/main" id="{1CFA8F7E-59F8-53D4-F2DF-2F8C01EBF3CB}"/>
              </a:ext>
            </a:extLst>
          </p:cNvPr>
          <p:cNvSpPr>
            <a:spLocks noChangeArrowheads="1"/>
          </p:cNvSpPr>
          <p:nvPr/>
        </p:nvSpPr>
        <p:spPr bwMode="auto">
          <a:xfrm>
            <a:off x="1472127" y="4257290"/>
            <a:ext cx="9173688"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kern="0" dirty="0">
                <a:solidFill>
                  <a:sysClr val="windowText" lastClr="000000"/>
                </a:solidFill>
                <a:latin typeface="Calibri"/>
              </a:rPr>
              <a:t>Thus, </a:t>
            </a:r>
            <a:r>
              <a:rPr lang="en-US" sz="2500" b="1" kern="0" dirty="0">
                <a:solidFill>
                  <a:sysClr val="windowText" lastClr="000000"/>
                </a:solidFill>
                <a:latin typeface="Calibri"/>
              </a:rPr>
              <a:t>"</a:t>
            </a:r>
            <a:r>
              <a:rPr lang="en-US" sz="2500" b="1" kern="0" dirty="0" err="1">
                <a:solidFill>
                  <a:sysClr val="windowText" lastClr="000000"/>
                </a:solidFill>
                <a:latin typeface="Calibri"/>
              </a:rPr>
              <a:t>cjudpjo</a:t>
            </a:r>
            <a:r>
              <a:rPr lang="en-US" sz="2500" b="1" kern="0" dirty="0">
                <a:solidFill>
                  <a:sysClr val="windowText" lastClr="000000"/>
                </a:solidFill>
                <a:latin typeface="Calibri"/>
              </a:rPr>
              <a:t>"</a:t>
            </a:r>
            <a:r>
              <a:rPr lang="en-US" sz="2500" kern="0" dirty="0">
                <a:solidFill>
                  <a:sysClr val="windowText" lastClr="000000"/>
                </a:solidFill>
                <a:latin typeface="Calibri"/>
              </a:rPr>
              <a:t> decrypts to:</a:t>
            </a:r>
            <a:br>
              <a:rPr lang="en-US" sz="2500" kern="0" dirty="0">
                <a:solidFill>
                  <a:sysClr val="windowText" lastClr="000000"/>
                </a:solidFill>
                <a:latin typeface="Calibri"/>
              </a:rPr>
            </a:br>
            <a:r>
              <a:rPr lang="en-US" sz="2500" b="1" kern="0" dirty="0">
                <a:solidFill>
                  <a:sysClr val="windowText" lastClr="000000"/>
                </a:solidFill>
                <a:latin typeface="Calibri"/>
              </a:rPr>
              <a:t>"</a:t>
            </a:r>
            <a:r>
              <a:rPr lang="en-US" sz="2500" b="1" kern="0" dirty="0" err="1">
                <a:solidFill>
                  <a:sysClr val="windowText" lastClr="000000"/>
                </a:solidFill>
                <a:latin typeface="Calibri"/>
              </a:rPr>
              <a:t>zgramgl</a:t>
            </a:r>
            <a:r>
              <a:rPr lang="en-US" sz="2500" b="1" kern="0" dirty="0">
                <a:solidFill>
                  <a:sysClr val="windowText" lastClr="000000"/>
                </a:solidFill>
                <a:latin typeface="Calibri"/>
              </a:rPr>
              <a:t>"</a:t>
            </a:r>
            <a:endParaRPr lang="en-US" sz="2500" kern="0" dirty="0">
              <a:solidFill>
                <a:sysClr val="windowText" lastClr="000000"/>
              </a:solidFill>
              <a:latin typeface="Calibri"/>
            </a:endParaRPr>
          </a:p>
          <a:p>
            <a:r>
              <a:rPr lang="en-US" sz="2500" kern="0" dirty="0">
                <a:solidFill>
                  <a:sysClr val="windowText" lastClr="000000"/>
                </a:solidFill>
                <a:latin typeface="Calibri"/>
              </a:rPr>
              <a:t>The number </a:t>
            </a:r>
            <a:r>
              <a:rPr lang="en-US" sz="2500" b="1" kern="0" dirty="0">
                <a:solidFill>
                  <a:sysClr val="windowText" lastClr="000000"/>
                </a:solidFill>
                <a:latin typeface="Calibri"/>
              </a:rPr>
              <a:t>"34"</a:t>
            </a:r>
            <a:r>
              <a:rPr lang="en-US" sz="2500" kern="0" dirty="0">
                <a:solidFill>
                  <a:sysClr val="windowText" lastClr="000000"/>
                </a:solidFill>
                <a:latin typeface="Calibri"/>
              </a:rPr>
              <a:t> remains the same as numbers are not affected by a shift cipher.</a:t>
            </a:r>
          </a:p>
          <a:p>
            <a:r>
              <a:rPr lang="en-US" sz="2500" b="1" kern="0" dirty="0">
                <a:solidFill>
                  <a:sysClr val="windowText" lastClr="000000"/>
                </a:solidFill>
                <a:latin typeface="Calibri"/>
              </a:rPr>
              <a:t>Final Answer:</a:t>
            </a:r>
          </a:p>
          <a:p>
            <a:r>
              <a:rPr lang="en-US" sz="2500" b="1" kern="0" dirty="0" err="1">
                <a:solidFill>
                  <a:sysClr val="windowText" lastClr="000000"/>
                </a:solidFill>
                <a:latin typeface="Calibri"/>
              </a:rPr>
              <a:t>zgramgl</a:t>
            </a:r>
            <a:r>
              <a:rPr lang="en-US" sz="2500" b="1" kern="0" dirty="0">
                <a:solidFill>
                  <a:sysClr val="windowText" lastClr="000000"/>
                </a:solidFill>
                <a:latin typeface="Calibri"/>
              </a:rPr>
              <a:t> 34</a:t>
            </a:r>
            <a:endParaRPr lang="en-US" sz="25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5A905ADE-9FCF-2B0D-6142-4D05B56D1A08}"/>
              </a:ext>
            </a:extLst>
          </p:cNvPr>
          <p:cNvPicPr>
            <a:picLocks noChangeAspect="1"/>
          </p:cNvPicPr>
          <p:nvPr/>
        </p:nvPicPr>
        <p:blipFill>
          <a:blip r:embed="rId2"/>
          <a:srcRect t="24814" b="7037"/>
          <a:stretch/>
        </p:blipFill>
        <p:spPr>
          <a:xfrm>
            <a:off x="1546185" y="533400"/>
            <a:ext cx="9144000" cy="3505200"/>
          </a:xfrm>
          <a:prstGeom prst="rect">
            <a:avLst/>
          </a:prstGeom>
        </p:spPr>
      </p:pic>
    </p:spTree>
    <p:extLst>
      <p:ext uri="{BB962C8B-B14F-4D97-AF65-F5344CB8AC3E}">
        <p14:creationId xmlns:p14="http://schemas.microsoft.com/office/powerpoint/2010/main" val="753839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8081-3DE1-AC37-0F9B-51E84802560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E4793C-A638-3B59-D48C-27DDB2650BDD}"/>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93E43BEF-D16D-DF0E-3E56-8A31255EEDEB}"/>
              </a:ext>
            </a:extLst>
          </p:cNvPr>
          <p:cNvPicPr>
            <a:picLocks noChangeAspect="1"/>
          </p:cNvPicPr>
          <p:nvPr/>
        </p:nvPicPr>
        <p:blipFill>
          <a:blip r:embed="rId2"/>
          <a:srcRect l="22500" t="26296" r="24167" b="24815"/>
          <a:stretch/>
        </p:blipFill>
        <p:spPr>
          <a:xfrm>
            <a:off x="2819400" y="662840"/>
            <a:ext cx="6549480" cy="3377076"/>
          </a:xfrm>
          <a:prstGeom prst="rect">
            <a:avLst/>
          </a:prstGeom>
        </p:spPr>
      </p:pic>
      <p:sp>
        <p:nvSpPr>
          <p:cNvPr id="7" name="Rectangle: Rounded Corners 6">
            <a:extLst>
              <a:ext uri="{FF2B5EF4-FFF2-40B4-BE49-F238E27FC236}">
                <a16:creationId xmlns:a16="http://schemas.microsoft.com/office/drawing/2014/main" id="{E01A5D1B-29C3-C10F-4339-E5F997C641DF}"/>
              </a:ext>
            </a:extLst>
          </p:cNvPr>
          <p:cNvSpPr/>
          <p:nvPr/>
        </p:nvSpPr>
        <p:spPr>
          <a:xfrm>
            <a:off x="7239000" y="1143000"/>
            <a:ext cx="2286000" cy="28969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602004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8F0C4-729C-87D1-B804-C54D88430AF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91A2A0-3E7F-3B40-D9E7-F40F1CF0ACD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D90E6F2B-E051-E678-4739-04425A489FB7}"/>
              </a:ext>
            </a:extLst>
          </p:cNvPr>
          <p:cNvPicPr>
            <a:picLocks noChangeAspect="1"/>
          </p:cNvPicPr>
          <p:nvPr/>
        </p:nvPicPr>
        <p:blipFill>
          <a:blip r:embed="rId2"/>
          <a:srcRect t="24814" b="5555"/>
          <a:stretch/>
        </p:blipFill>
        <p:spPr>
          <a:xfrm>
            <a:off x="1524000" y="990600"/>
            <a:ext cx="9144000" cy="3581400"/>
          </a:xfrm>
          <a:prstGeom prst="rect">
            <a:avLst/>
          </a:prstGeom>
        </p:spPr>
      </p:pic>
    </p:spTree>
    <p:extLst>
      <p:ext uri="{BB962C8B-B14F-4D97-AF65-F5344CB8AC3E}">
        <p14:creationId xmlns:p14="http://schemas.microsoft.com/office/powerpoint/2010/main" val="2581328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BD5F-8C87-28F3-6FAB-DB880DD9176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22B7FA8-AC15-F6EA-A385-8F105CA6CBB4}"/>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5" name="Picture 4">
            <a:extLst>
              <a:ext uri="{FF2B5EF4-FFF2-40B4-BE49-F238E27FC236}">
                <a16:creationId xmlns:a16="http://schemas.microsoft.com/office/drawing/2014/main" id="{47FB769F-6E8A-4D23-6897-B36DAB81C3B0}"/>
              </a:ext>
            </a:extLst>
          </p:cNvPr>
          <p:cNvPicPr>
            <a:picLocks noChangeAspect="1"/>
          </p:cNvPicPr>
          <p:nvPr/>
        </p:nvPicPr>
        <p:blipFill>
          <a:blip r:embed="rId2"/>
          <a:srcRect l="39167" t="39220" r="14166" b="29692"/>
          <a:stretch/>
        </p:blipFill>
        <p:spPr>
          <a:xfrm>
            <a:off x="1524000" y="451405"/>
            <a:ext cx="8947354" cy="3352800"/>
          </a:xfrm>
          <a:prstGeom prst="rect">
            <a:avLst/>
          </a:prstGeom>
        </p:spPr>
      </p:pic>
      <p:sp>
        <p:nvSpPr>
          <p:cNvPr id="7" name="TextBox 6">
            <a:extLst>
              <a:ext uri="{FF2B5EF4-FFF2-40B4-BE49-F238E27FC236}">
                <a16:creationId xmlns:a16="http://schemas.microsoft.com/office/drawing/2014/main" id="{57B34E67-243A-F79F-9BFB-FD9D4EAE0018}"/>
              </a:ext>
            </a:extLst>
          </p:cNvPr>
          <p:cNvSpPr txBox="1"/>
          <p:nvPr/>
        </p:nvSpPr>
        <p:spPr>
          <a:xfrm>
            <a:off x="1536289" y="3886201"/>
            <a:ext cx="9149236" cy="2800767"/>
          </a:xfrm>
          <a:prstGeom prst="rect">
            <a:avLst/>
          </a:prstGeom>
          <a:noFill/>
        </p:spPr>
        <p:txBody>
          <a:bodyPr wrap="square">
            <a:spAutoFit/>
          </a:bodyPr>
          <a:lstStyle/>
          <a:p>
            <a:r>
              <a:rPr lang="en-US" sz="2200" b="1" kern="0" dirty="0">
                <a:solidFill>
                  <a:sysClr val="windowText" lastClr="000000"/>
                </a:solidFill>
                <a:latin typeface="Calibri"/>
              </a:rPr>
              <a:t>Internal users have direct access to the infrastructure devices.</a:t>
            </a:r>
            <a:endParaRPr lang="en-US" sz="2200" kern="0" dirty="0">
              <a:solidFill>
                <a:sysClr val="windowText" lastClr="000000"/>
              </a:solidFill>
              <a:latin typeface="Calibri"/>
            </a:endParaRPr>
          </a:p>
          <a:p>
            <a:r>
              <a:rPr lang="en-US" sz="2200" b="1" kern="0" dirty="0">
                <a:solidFill>
                  <a:sysClr val="windowText" lastClr="000000"/>
                </a:solidFill>
                <a:latin typeface="Calibri"/>
              </a:rPr>
              <a:t>Explanation:</a:t>
            </a:r>
          </a:p>
          <a:p>
            <a:r>
              <a:rPr lang="en-US" sz="2200" kern="0" dirty="0">
                <a:solidFill>
                  <a:sysClr val="windowText" lastClr="000000"/>
                </a:solidFill>
                <a:latin typeface="Calibri"/>
              </a:rPr>
              <a:t>Internal security threats are more dangerous because employees and insiders already have authorized access to systems, databases, and infrastructure. Unlike external hackers, they do not need to bypass security defenses such as firewalls or authentication barriers. A malicious insider or a negligent employee can cause significant damage by misusing their privileges, accessing sensitive data, or disrupting services.</a:t>
            </a:r>
          </a:p>
        </p:txBody>
      </p:sp>
    </p:spTree>
    <p:extLst>
      <p:ext uri="{BB962C8B-B14F-4D97-AF65-F5344CB8AC3E}">
        <p14:creationId xmlns:p14="http://schemas.microsoft.com/office/powerpoint/2010/main" val="34293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5A15-2604-405A-00B3-AA14917B6D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825C425-9AE4-0F65-6D22-DB41B8040A24}"/>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3B49D52A-2147-BAC2-9A21-7A2498687E20}"/>
              </a:ext>
            </a:extLst>
          </p:cNvPr>
          <p:cNvSpPr txBox="1"/>
          <p:nvPr/>
        </p:nvSpPr>
        <p:spPr>
          <a:xfrm>
            <a:off x="1524001" y="948690"/>
            <a:ext cx="4178711" cy="1964512"/>
          </a:xfrm>
          <a:prstGeom prst="rect">
            <a:avLst/>
          </a:prstGeom>
          <a:noFill/>
        </p:spPr>
        <p:txBody>
          <a:bodyPr wrap="square">
            <a:spAutoFit/>
          </a:bodyPr>
          <a:lstStyle/>
          <a:p>
            <a:pPr algn="just">
              <a:lnSpc>
                <a:spcPct val="150000"/>
              </a:lnSpc>
            </a:pPr>
            <a:r>
              <a:rPr lang="en-AU" sz="2800" b="1" kern="0" dirty="0">
                <a:solidFill>
                  <a:sysClr val="windowText" lastClr="000000"/>
                </a:solidFill>
                <a:latin typeface="Calibri"/>
                <a:ea typeface="Times New Roman" panose="02020603050405020304" pitchFamily="18" charset="0"/>
              </a:rPr>
              <a:t>Step 4: </a:t>
            </a:r>
            <a:r>
              <a:rPr lang="en-AU" sz="2800" kern="0" dirty="0">
                <a:solidFill>
                  <a:sysClr val="windowText" lastClr="000000"/>
                </a:solidFill>
                <a:latin typeface="Calibri"/>
                <a:ea typeface="Times New Roman" panose="02020603050405020304" pitchFamily="18" charset="0"/>
              </a:rPr>
              <a:t>Watch the videos and complete each section of the </a:t>
            </a:r>
            <a:r>
              <a:rPr lang="en-AU" sz="2800" kern="0" dirty="0" err="1">
                <a:solidFill>
                  <a:sysClr val="windowText" lastClr="000000"/>
                </a:solidFill>
                <a:latin typeface="Calibri"/>
                <a:ea typeface="Times New Roman" panose="02020603050405020304" pitchFamily="18" charset="0"/>
              </a:rPr>
              <a:t>lifejourney</a:t>
            </a:r>
            <a:r>
              <a:rPr lang="en-AU" sz="2800" kern="0" dirty="0">
                <a:solidFill>
                  <a:sysClr val="windowText" lastClr="000000"/>
                </a:solidFill>
                <a:latin typeface="Calibri"/>
                <a:ea typeface="Times New Roman" panose="02020603050405020304" pitchFamily="18" charset="0"/>
              </a:rPr>
              <a:t>.</a:t>
            </a:r>
            <a:endParaRPr lang="en-US" sz="2800" kern="0" dirty="0">
              <a:solidFill>
                <a:sysClr val="windowText" lastClr="000000"/>
              </a:solidFill>
              <a:latin typeface="Calibri"/>
              <a:ea typeface="Times New Roman" panose="02020603050405020304" pitchFamily="18" charset="0"/>
            </a:endParaRPr>
          </a:p>
        </p:txBody>
      </p:sp>
      <p:pic>
        <p:nvPicPr>
          <p:cNvPr id="4" name="Picture 3">
            <a:extLst>
              <a:ext uri="{FF2B5EF4-FFF2-40B4-BE49-F238E27FC236}">
                <a16:creationId xmlns:a16="http://schemas.microsoft.com/office/drawing/2014/main" id="{2C0F20DE-E300-9BD8-A991-D2D7108195A6}"/>
              </a:ext>
            </a:extLst>
          </p:cNvPr>
          <p:cNvPicPr>
            <a:picLocks noChangeAspect="1"/>
          </p:cNvPicPr>
          <p:nvPr/>
        </p:nvPicPr>
        <p:blipFill>
          <a:blip r:embed="rId2"/>
          <a:srcRect l="22500" t="24814" r="24167" b="10000"/>
          <a:stretch/>
        </p:blipFill>
        <p:spPr>
          <a:xfrm>
            <a:off x="5791200" y="948690"/>
            <a:ext cx="4876800" cy="3352800"/>
          </a:xfrm>
          <a:prstGeom prst="rect">
            <a:avLst/>
          </a:prstGeom>
        </p:spPr>
      </p:pic>
    </p:spTree>
    <p:extLst>
      <p:ext uri="{BB962C8B-B14F-4D97-AF65-F5344CB8AC3E}">
        <p14:creationId xmlns:p14="http://schemas.microsoft.com/office/powerpoint/2010/main" val="2625997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6E53-757A-4110-2581-3B754D6116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4531AA-F45F-B885-FCA2-4797F982D49F}"/>
              </a:ext>
            </a:extLst>
          </p:cNvPr>
          <p:cNvPicPr>
            <a:picLocks noChangeAspect="1"/>
          </p:cNvPicPr>
          <p:nvPr/>
        </p:nvPicPr>
        <p:blipFill>
          <a:blip r:embed="rId2"/>
          <a:srcRect l="40833" t="36667" r="34166" b="26296"/>
          <a:stretch/>
        </p:blipFill>
        <p:spPr>
          <a:xfrm>
            <a:off x="5486401" y="834242"/>
            <a:ext cx="5181600" cy="4318000"/>
          </a:xfrm>
          <a:prstGeom prst="rect">
            <a:avLst/>
          </a:prstGeom>
        </p:spPr>
      </p:pic>
      <p:sp>
        <p:nvSpPr>
          <p:cNvPr id="2" name="object 2">
            <a:extLst>
              <a:ext uri="{FF2B5EF4-FFF2-40B4-BE49-F238E27FC236}">
                <a16:creationId xmlns:a16="http://schemas.microsoft.com/office/drawing/2014/main" id="{5223CB15-15D8-6388-5EEE-4BD635C6A75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7" name="TextBox 6">
            <a:extLst>
              <a:ext uri="{FF2B5EF4-FFF2-40B4-BE49-F238E27FC236}">
                <a16:creationId xmlns:a16="http://schemas.microsoft.com/office/drawing/2014/main" id="{0A8882F9-39FB-8482-9373-211B91E4D051}"/>
              </a:ext>
            </a:extLst>
          </p:cNvPr>
          <p:cNvSpPr txBox="1"/>
          <p:nvPr/>
        </p:nvSpPr>
        <p:spPr>
          <a:xfrm>
            <a:off x="1552874" y="838200"/>
            <a:ext cx="4162127" cy="5647700"/>
          </a:xfrm>
          <a:prstGeom prst="rect">
            <a:avLst/>
          </a:prstGeom>
          <a:noFill/>
        </p:spPr>
        <p:txBody>
          <a:bodyPr wrap="square">
            <a:spAutoFit/>
          </a:bodyPr>
          <a:lstStyle/>
          <a:p>
            <a:r>
              <a:rPr lang="en-US" sz="1900" b="1" kern="0" dirty="0">
                <a:solidFill>
                  <a:sysClr val="windowText" lastClr="000000"/>
                </a:solidFill>
                <a:latin typeface="Calibri"/>
              </a:rPr>
              <a:t>Create a network alert and log the detection.</a:t>
            </a:r>
            <a:endParaRPr lang="en-US" sz="1900" kern="0" dirty="0">
              <a:solidFill>
                <a:sysClr val="windowText" lastClr="000000"/>
              </a:solidFill>
              <a:latin typeface="Calibri"/>
            </a:endParaRPr>
          </a:p>
          <a:p>
            <a:r>
              <a:rPr lang="en-US" sz="1900" kern="0" dirty="0">
                <a:solidFill>
                  <a:sysClr val="windowText" lastClr="000000"/>
                </a:solidFill>
                <a:latin typeface="Calibri"/>
              </a:rPr>
              <a:t>An </a:t>
            </a:r>
            <a:r>
              <a:rPr lang="en-US" sz="1900" b="1" kern="0" dirty="0">
                <a:solidFill>
                  <a:sysClr val="windowText" lastClr="000000"/>
                </a:solidFill>
                <a:latin typeface="Calibri"/>
              </a:rPr>
              <a:t>Intrusion Detection System (IDS)</a:t>
            </a:r>
            <a:r>
              <a:rPr lang="en-US" sz="1900" kern="0" dirty="0">
                <a:solidFill>
                  <a:sysClr val="windowText" lastClr="000000"/>
                </a:solidFill>
                <a:latin typeface="Calibri"/>
              </a:rPr>
              <a:t> is a security tool that </a:t>
            </a:r>
            <a:r>
              <a:rPr lang="en-US" sz="1900" b="1" kern="0" dirty="0">
                <a:solidFill>
                  <a:sysClr val="windowText" lastClr="000000"/>
                </a:solidFill>
                <a:latin typeface="Calibri"/>
              </a:rPr>
              <a:t>monitors</a:t>
            </a:r>
            <a:r>
              <a:rPr lang="en-US" sz="1900" kern="0" dirty="0">
                <a:solidFill>
                  <a:sysClr val="windowText" lastClr="000000"/>
                </a:solidFill>
                <a:latin typeface="Calibri"/>
              </a:rPr>
              <a:t> network traffic and looks for suspicious activities or attacks. However, an IDS </a:t>
            </a:r>
            <a:r>
              <a:rPr lang="en-US" sz="1900" b="1" kern="0" dirty="0">
                <a:solidFill>
                  <a:sysClr val="windowText" lastClr="000000"/>
                </a:solidFill>
                <a:latin typeface="Calibri"/>
              </a:rPr>
              <a:t>does not take direct action</a:t>
            </a:r>
            <a:r>
              <a:rPr lang="en-US" sz="1900" kern="0" dirty="0">
                <a:solidFill>
                  <a:sysClr val="windowText" lastClr="000000"/>
                </a:solidFill>
                <a:latin typeface="Calibri"/>
              </a:rPr>
              <a:t> to stop the threat; instead, it:</a:t>
            </a:r>
          </a:p>
          <a:p>
            <a:pPr>
              <a:buFont typeface="Arial" panose="020B0604020202020204" pitchFamily="34" charset="0"/>
              <a:buChar char="•"/>
            </a:pPr>
            <a:r>
              <a:rPr lang="en-US" sz="1900" b="1" kern="0" dirty="0">
                <a:solidFill>
                  <a:sysClr val="windowText" lastClr="000000"/>
                </a:solidFill>
                <a:latin typeface="Calibri"/>
              </a:rPr>
              <a:t>Detects</a:t>
            </a:r>
            <a:r>
              <a:rPr lang="en-US" sz="1900" kern="0" dirty="0">
                <a:solidFill>
                  <a:sysClr val="windowText" lastClr="000000"/>
                </a:solidFill>
                <a:latin typeface="Calibri"/>
              </a:rPr>
              <a:t> malicious traffic.</a:t>
            </a:r>
          </a:p>
          <a:p>
            <a:pPr>
              <a:buFont typeface="Arial" panose="020B0604020202020204" pitchFamily="34" charset="0"/>
              <a:buChar char="•"/>
            </a:pPr>
            <a:r>
              <a:rPr lang="en-US" sz="1900" b="1" kern="0" dirty="0">
                <a:solidFill>
                  <a:sysClr val="windowText" lastClr="000000"/>
                </a:solidFill>
                <a:latin typeface="Calibri"/>
              </a:rPr>
              <a:t>Creates an alert</a:t>
            </a:r>
            <a:r>
              <a:rPr lang="en-US" sz="1900" kern="0" dirty="0">
                <a:solidFill>
                  <a:sysClr val="windowText" lastClr="000000"/>
                </a:solidFill>
                <a:latin typeface="Calibri"/>
              </a:rPr>
              <a:t> to notify security teams.</a:t>
            </a:r>
          </a:p>
          <a:p>
            <a:pPr>
              <a:buFont typeface="Arial" panose="020B0604020202020204" pitchFamily="34" charset="0"/>
              <a:buChar char="•"/>
            </a:pPr>
            <a:r>
              <a:rPr lang="en-US" sz="1900" b="1" kern="0" dirty="0">
                <a:solidFill>
                  <a:sysClr val="windowText" lastClr="000000"/>
                </a:solidFill>
                <a:latin typeface="Calibri"/>
              </a:rPr>
              <a:t>Logs the event</a:t>
            </a:r>
            <a:r>
              <a:rPr lang="en-US" sz="1900" kern="0" dirty="0">
                <a:solidFill>
                  <a:sysClr val="windowText" lastClr="000000"/>
                </a:solidFill>
                <a:latin typeface="Calibri"/>
              </a:rPr>
              <a:t> for further analysis.</a:t>
            </a:r>
          </a:p>
          <a:p>
            <a:r>
              <a:rPr lang="en-US" sz="1900" kern="0" dirty="0">
                <a:solidFill>
                  <a:sysClr val="windowText" lastClr="000000"/>
                </a:solidFill>
                <a:latin typeface="Calibri"/>
              </a:rPr>
              <a:t>Unlike a </a:t>
            </a:r>
            <a:r>
              <a:rPr lang="en-US" sz="1900" b="1" kern="0" dirty="0">
                <a:solidFill>
                  <a:sysClr val="windowText" lastClr="000000"/>
                </a:solidFill>
                <a:latin typeface="Calibri"/>
              </a:rPr>
              <a:t>firewall</a:t>
            </a:r>
            <a:r>
              <a:rPr lang="en-US" sz="1900" kern="0" dirty="0">
                <a:solidFill>
                  <a:sysClr val="windowText" lastClr="000000"/>
                </a:solidFill>
                <a:latin typeface="Calibri"/>
              </a:rPr>
              <a:t> or an </a:t>
            </a:r>
            <a:r>
              <a:rPr lang="en-US" sz="1900" b="1" kern="0" dirty="0">
                <a:solidFill>
                  <a:sysClr val="windowText" lastClr="000000"/>
                </a:solidFill>
                <a:latin typeface="Calibri"/>
              </a:rPr>
              <a:t>Intrusion Prevention System (IPS)</a:t>
            </a:r>
            <a:r>
              <a:rPr lang="en-US" sz="1900" kern="0" dirty="0">
                <a:solidFill>
                  <a:sysClr val="windowText" lastClr="000000"/>
                </a:solidFill>
                <a:latin typeface="Calibri"/>
              </a:rPr>
              <a:t>, an IDS does not block or filter traffic automatically. Instead, it acts like a </a:t>
            </a:r>
            <a:r>
              <a:rPr lang="en-US" sz="1900" b="1" kern="0" dirty="0">
                <a:solidFill>
                  <a:sysClr val="windowText" lastClr="000000"/>
                </a:solidFill>
                <a:latin typeface="Calibri"/>
              </a:rPr>
              <a:t>security camera</a:t>
            </a:r>
            <a:r>
              <a:rPr lang="en-US" sz="1900" kern="0" dirty="0">
                <a:solidFill>
                  <a:sysClr val="windowText" lastClr="000000"/>
                </a:solidFill>
                <a:latin typeface="Calibri"/>
              </a:rPr>
              <a:t>, watching for threats and informing administrators, who then decide on the necessary actions.</a:t>
            </a:r>
          </a:p>
        </p:txBody>
      </p:sp>
    </p:spTree>
    <p:extLst>
      <p:ext uri="{BB962C8B-B14F-4D97-AF65-F5344CB8AC3E}">
        <p14:creationId xmlns:p14="http://schemas.microsoft.com/office/powerpoint/2010/main" val="23564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63022-0C33-1349-A6F8-4A2012A4E7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CBDD0B-102E-E005-2EFA-96142131CD3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
        <p:nvSpPr>
          <p:cNvPr id="7" name="TextBox 6">
            <a:extLst>
              <a:ext uri="{FF2B5EF4-FFF2-40B4-BE49-F238E27FC236}">
                <a16:creationId xmlns:a16="http://schemas.microsoft.com/office/drawing/2014/main" id="{040874A0-1BFB-AA35-CC27-72A9085E9969}"/>
              </a:ext>
            </a:extLst>
          </p:cNvPr>
          <p:cNvSpPr txBox="1"/>
          <p:nvPr/>
        </p:nvSpPr>
        <p:spPr>
          <a:xfrm>
            <a:off x="1552874" y="838200"/>
            <a:ext cx="4162127" cy="6093976"/>
          </a:xfrm>
          <a:prstGeom prst="rect">
            <a:avLst/>
          </a:prstGeom>
          <a:noFill/>
        </p:spPr>
        <p:txBody>
          <a:bodyPr wrap="square">
            <a:spAutoFit/>
          </a:bodyPr>
          <a:lstStyle/>
          <a:p>
            <a:r>
              <a:rPr lang="en-US" sz="1500" b="1" kern="0" dirty="0">
                <a:solidFill>
                  <a:sysClr val="windowText" lastClr="000000"/>
                </a:solidFill>
                <a:latin typeface="Calibri"/>
              </a:rPr>
              <a:t>Race conditions"</a:t>
            </a:r>
            <a:endParaRPr lang="en-US" sz="1500" kern="0" dirty="0">
              <a:solidFill>
                <a:sysClr val="windowText" lastClr="000000"/>
              </a:solidFill>
              <a:latin typeface="Calibri"/>
            </a:endParaRPr>
          </a:p>
          <a:p>
            <a:endParaRPr lang="en-US" sz="1500" b="1" kern="0" dirty="0">
              <a:solidFill>
                <a:sysClr val="windowText" lastClr="000000"/>
              </a:solidFill>
              <a:latin typeface="Calibri"/>
            </a:endParaRPr>
          </a:p>
          <a:p>
            <a:r>
              <a:rPr lang="en-US" sz="1500" kern="0" dirty="0">
                <a:solidFill>
                  <a:sysClr val="windowText" lastClr="000000"/>
                </a:solidFill>
                <a:latin typeface="Calibri"/>
              </a:rPr>
              <a:t>A </a:t>
            </a:r>
            <a:r>
              <a:rPr lang="en-US" sz="1500" b="1" kern="0" dirty="0">
                <a:solidFill>
                  <a:sysClr val="windowText" lastClr="000000"/>
                </a:solidFill>
                <a:latin typeface="Calibri"/>
              </a:rPr>
              <a:t>race condition</a:t>
            </a:r>
            <a:r>
              <a:rPr lang="en-US" sz="1500" kern="0" dirty="0">
                <a:solidFill>
                  <a:sysClr val="windowText" lastClr="000000"/>
                </a:solidFill>
                <a:latin typeface="Calibri"/>
              </a:rPr>
              <a:t> is a type of software vulnerability that happens when a system's behavior depends on the </a:t>
            </a:r>
            <a:r>
              <a:rPr lang="en-US" sz="1500" b="1" kern="0" dirty="0">
                <a:solidFill>
                  <a:sysClr val="windowText" lastClr="000000"/>
                </a:solidFill>
                <a:latin typeface="Calibri"/>
              </a:rPr>
              <a:t>timing or order</a:t>
            </a:r>
            <a:r>
              <a:rPr lang="en-US" sz="1500" kern="0" dirty="0">
                <a:solidFill>
                  <a:sysClr val="windowText" lastClr="000000"/>
                </a:solidFill>
                <a:latin typeface="Calibri"/>
              </a:rPr>
              <a:t> of events. If two or more processes try to access and modify shared data at the same time, the outcome can be </a:t>
            </a:r>
            <a:r>
              <a:rPr lang="en-US" sz="1500" b="1" kern="0" dirty="0">
                <a:solidFill>
                  <a:sysClr val="windowText" lastClr="000000"/>
                </a:solidFill>
                <a:latin typeface="Calibri"/>
              </a:rPr>
              <a:t>unpredictable</a:t>
            </a:r>
            <a:r>
              <a:rPr lang="en-US" sz="1500" kern="0" dirty="0">
                <a:solidFill>
                  <a:sysClr val="windowText" lastClr="000000"/>
                </a:solidFill>
                <a:latin typeface="Calibri"/>
              </a:rPr>
              <a:t> and may lead to security issues.</a:t>
            </a:r>
          </a:p>
          <a:p>
            <a:r>
              <a:rPr lang="en-US" sz="1500" b="1" kern="0" dirty="0">
                <a:solidFill>
                  <a:sysClr val="windowText" lastClr="000000"/>
                </a:solidFill>
                <a:latin typeface="Calibri"/>
              </a:rPr>
              <a:t>Example in Simple Terms:</a:t>
            </a:r>
          </a:p>
          <a:p>
            <a:r>
              <a:rPr lang="en-US" sz="1500" kern="0" dirty="0">
                <a:solidFill>
                  <a:sysClr val="windowText" lastClr="000000"/>
                </a:solidFill>
                <a:latin typeface="Calibri"/>
              </a:rPr>
              <a:t>Imagine two people trying to withdraw money from the same bank account at the exact same time. If the system does not properly manage the transactions, both could withdraw money </a:t>
            </a:r>
            <a:r>
              <a:rPr lang="en-US" sz="1500" b="1" kern="0" dirty="0">
                <a:solidFill>
                  <a:sysClr val="windowText" lastClr="000000"/>
                </a:solidFill>
                <a:latin typeface="Calibri"/>
              </a:rPr>
              <a:t>before the system updates the balance</a:t>
            </a:r>
            <a:r>
              <a:rPr lang="en-US" sz="1500" kern="0" dirty="0">
                <a:solidFill>
                  <a:sysClr val="windowText" lastClr="000000"/>
                </a:solidFill>
                <a:latin typeface="Calibri"/>
              </a:rPr>
              <a:t>, leading to more money being taken out than actually exists in the account.</a:t>
            </a:r>
          </a:p>
          <a:p>
            <a:r>
              <a:rPr lang="en-US" sz="1500" b="1" kern="0" dirty="0">
                <a:solidFill>
                  <a:sysClr val="windowText" lastClr="000000"/>
                </a:solidFill>
                <a:latin typeface="Calibri"/>
              </a:rPr>
              <a:t>How Attackers Exploit Race Conditions:</a:t>
            </a:r>
          </a:p>
          <a:p>
            <a:r>
              <a:rPr lang="en-US" sz="1500" b="1" kern="0" dirty="0">
                <a:solidFill>
                  <a:sysClr val="windowText" lastClr="000000"/>
                </a:solidFill>
                <a:latin typeface="Calibri"/>
              </a:rPr>
              <a:t>Privilege Escalation</a:t>
            </a:r>
            <a:r>
              <a:rPr lang="en-US" sz="1500" kern="0" dirty="0">
                <a:solidFill>
                  <a:sysClr val="windowText" lastClr="000000"/>
                </a:solidFill>
                <a:latin typeface="Calibri"/>
              </a:rPr>
              <a:t>: Attackers can gain higher-level access by taking advantage of timing issues in authentication processes.</a:t>
            </a:r>
          </a:p>
          <a:p>
            <a:r>
              <a:rPr lang="en-US" sz="1500" b="1" kern="0" dirty="0">
                <a:solidFill>
                  <a:sysClr val="windowText" lastClr="000000"/>
                </a:solidFill>
                <a:latin typeface="Calibri"/>
              </a:rPr>
              <a:t>Bypassing Security Checks</a:t>
            </a:r>
            <a:r>
              <a:rPr lang="en-US" sz="1500" kern="0" dirty="0">
                <a:solidFill>
                  <a:sysClr val="windowText" lastClr="000000"/>
                </a:solidFill>
                <a:latin typeface="Calibri"/>
              </a:rPr>
              <a:t>: If an action is allowed before verification is completed, hackers can execute unauthorized operations.</a:t>
            </a:r>
          </a:p>
          <a:p>
            <a:r>
              <a:rPr lang="en-US" sz="1500" b="1" kern="0" dirty="0">
                <a:solidFill>
                  <a:sysClr val="windowText" lastClr="000000"/>
                </a:solidFill>
                <a:latin typeface="Calibri"/>
              </a:rPr>
              <a:t>Data Corruption</a:t>
            </a:r>
            <a:r>
              <a:rPr lang="en-US" sz="1500" kern="0" dirty="0">
                <a:solidFill>
                  <a:sysClr val="windowText" lastClr="000000"/>
                </a:solidFill>
                <a:latin typeface="Calibri"/>
              </a:rPr>
              <a:t>: If two operations modify the same data at the same time, the data might become incorrect or unreadable.</a:t>
            </a:r>
          </a:p>
        </p:txBody>
      </p:sp>
      <p:pic>
        <p:nvPicPr>
          <p:cNvPr id="12290" name="Picture 2" descr="Uploaded image">
            <a:extLst>
              <a:ext uri="{FF2B5EF4-FFF2-40B4-BE49-F238E27FC236}">
                <a16:creationId xmlns:a16="http://schemas.microsoft.com/office/drawing/2014/main" id="{DC0C36DE-CE6A-575B-9FFD-ECF07C725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33" t="38148" r="30000" b="20371"/>
          <a:stretch/>
        </p:blipFill>
        <p:spPr bwMode="auto">
          <a:xfrm>
            <a:off x="5715001" y="990600"/>
            <a:ext cx="4910273" cy="39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37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D290-5236-0777-C282-8630CB5ABE6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3C9B0B-4067-9EB3-626F-17A134E8A20F}"/>
              </a:ext>
            </a:extLst>
          </p:cNvPr>
          <p:cNvSpPr txBox="1"/>
          <p:nvPr/>
        </p:nvSpPr>
        <p:spPr>
          <a:xfrm>
            <a:off x="1552874" y="838200"/>
            <a:ext cx="4162127" cy="5755422"/>
          </a:xfrm>
          <a:prstGeom prst="rect">
            <a:avLst/>
          </a:prstGeom>
          <a:noFill/>
        </p:spPr>
        <p:txBody>
          <a:bodyPr wrap="square">
            <a:spAutoFit/>
          </a:bodyPr>
          <a:lstStyle/>
          <a:p>
            <a:pPr eaLnBrk="0" fontAlgn="base" hangingPunct="0">
              <a:spcBef>
                <a:spcPct val="0"/>
              </a:spcBef>
              <a:spcAft>
                <a:spcPct val="0"/>
              </a:spcAft>
            </a:pPr>
            <a:r>
              <a:rPr lang="en-US" sz="1600" kern="0" dirty="0">
                <a:solidFill>
                  <a:sysClr val="windowText" lastClr="000000"/>
                </a:solidFill>
                <a:latin typeface="Calibri"/>
              </a:rPr>
              <a:t>Place all IoT devices that have access to the Internet on an isolated network.</a:t>
            </a:r>
            <a:endParaRPr lang="en-US" altLang="en-US" sz="1600" b="1" kern="0" dirty="0">
              <a:solidFill>
                <a:prstClr val="black"/>
              </a:solidFill>
              <a:latin typeface="Calibri"/>
            </a:endParaRPr>
          </a:p>
          <a:p>
            <a:pPr eaLnBrk="0" fontAlgn="base" hangingPunct="0">
              <a:spcBef>
                <a:spcPct val="0"/>
              </a:spcBef>
              <a:spcAft>
                <a:spcPct val="0"/>
              </a:spcAft>
            </a:pPr>
            <a:endParaRPr lang="en-US" altLang="en-US" sz="1600" b="1" kern="0" dirty="0">
              <a:solidFill>
                <a:prstClr val="black"/>
              </a:solidFill>
              <a:latin typeface="Calibri"/>
            </a:endParaRPr>
          </a:p>
          <a:p>
            <a:pPr eaLnBrk="0" fontAlgn="base" hangingPunct="0">
              <a:spcBef>
                <a:spcPct val="0"/>
              </a:spcBef>
              <a:spcAft>
                <a:spcPct val="0"/>
              </a:spcAft>
            </a:pPr>
            <a:r>
              <a:rPr lang="en-US" altLang="en-US" sz="1600" kern="0" dirty="0">
                <a:solidFill>
                  <a:prstClr val="black"/>
                </a:solidFill>
                <a:latin typeface="Calibri"/>
              </a:rPr>
              <a:t>The </a:t>
            </a:r>
            <a:r>
              <a:rPr lang="en-US" altLang="en-US" sz="1600" b="1" kern="0" dirty="0">
                <a:solidFill>
                  <a:prstClr val="black"/>
                </a:solidFill>
                <a:latin typeface="Calibri"/>
              </a:rPr>
              <a:t>Internet of Things (IoT)</a:t>
            </a:r>
            <a:r>
              <a:rPr lang="en-US" altLang="en-US" sz="1600" kern="0" dirty="0">
                <a:solidFill>
                  <a:prstClr val="black"/>
                </a:solidFill>
                <a:latin typeface="Calibri"/>
              </a:rPr>
              <a:t> includes smart devices like security cameras, thermostats, and smart speakers that connect to the Internet. These devices are </a:t>
            </a:r>
            <a:r>
              <a:rPr lang="en-US" altLang="en-US" sz="1600" b="1" kern="0" dirty="0">
                <a:solidFill>
                  <a:prstClr val="black"/>
                </a:solidFill>
                <a:latin typeface="Calibri"/>
              </a:rPr>
              <a:t>more vulnerable</a:t>
            </a:r>
            <a:r>
              <a:rPr lang="en-US" altLang="en-US" sz="1600" kern="0" dirty="0">
                <a:solidFill>
                  <a:prstClr val="black"/>
                </a:solidFill>
                <a:latin typeface="Calibri"/>
              </a:rPr>
              <a:t> to cyberattacks because:</a:t>
            </a:r>
          </a:p>
          <a:p>
            <a:pPr eaLnBrk="0" fontAlgn="base" hangingPunct="0">
              <a:spcBef>
                <a:spcPct val="0"/>
              </a:spcBef>
              <a:spcAft>
                <a:spcPct val="0"/>
              </a:spcAft>
              <a:buFontTx/>
              <a:buChar char="•"/>
            </a:pPr>
            <a:r>
              <a:rPr lang="en-US" altLang="en-US" sz="1600" kern="0" dirty="0">
                <a:solidFill>
                  <a:prstClr val="black"/>
                </a:solidFill>
                <a:latin typeface="Calibri"/>
              </a:rPr>
              <a:t> Many lack </a:t>
            </a:r>
            <a:r>
              <a:rPr lang="en-US" altLang="en-US" sz="1600" b="1" kern="0" dirty="0">
                <a:solidFill>
                  <a:prstClr val="black"/>
                </a:solidFill>
                <a:latin typeface="Calibri"/>
              </a:rPr>
              <a:t>strong security features</a:t>
            </a:r>
            <a:r>
              <a:rPr lang="en-US" altLang="en-US" sz="1600" kern="0" dirty="0">
                <a:solidFill>
                  <a:prstClr val="black"/>
                </a:solidFill>
                <a:latin typeface="Calibri"/>
              </a:rPr>
              <a:t>.</a:t>
            </a:r>
          </a:p>
          <a:p>
            <a:pPr eaLnBrk="0" fontAlgn="base" hangingPunct="0">
              <a:spcBef>
                <a:spcPct val="0"/>
              </a:spcBef>
              <a:spcAft>
                <a:spcPct val="0"/>
              </a:spcAft>
              <a:buFontTx/>
              <a:buChar char="•"/>
            </a:pPr>
            <a:r>
              <a:rPr lang="en-US" altLang="en-US" sz="1600" kern="0" dirty="0">
                <a:solidFill>
                  <a:prstClr val="black"/>
                </a:solidFill>
                <a:latin typeface="Calibri"/>
              </a:rPr>
              <a:t> They often don’t receive </a:t>
            </a:r>
            <a:r>
              <a:rPr lang="en-US" altLang="en-US" sz="1600" b="1" kern="0" dirty="0">
                <a:solidFill>
                  <a:prstClr val="black"/>
                </a:solidFill>
                <a:latin typeface="Calibri"/>
              </a:rPr>
              <a:t>frequent updates</a:t>
            </a:r>
            <a:r>
              <a:rPr lang="en-US" altLang="en-US" sz="1600" kern="0" dirty="0">
                <a:solidFill>
                  <a:prstClr val="black"/>
                </a:solidFill>
                <a:latin typeface="Calibri"/>
              </a:rPr>
              <a:t>.</a:t>
            </a:r>
          </a:p>
          <a:p>
            <a:pPr eaLnBrk="0" fontAlgn="base" hangingPunct="0">
              <a:spcBef>
                <a:spcPct val="0"/>
              </a:spcBef>
              <a:spcAft>
                <a:spcPct val="0"/>
              </a:spcAft>
              <a:buFontTx/>
              <a:buChar char="•"/>
            </a:pPr>
            <a:r>
              <a:rPr lang="en-US" altLang="en-US" sz="1600" kern="0" dirty="0">
                <a:solidFill>
                  <a:prstClr val="black"/>
                </a:solidFill>
                <a:latin typeface="Calibri"/>
              </a:rPr>
              <a:t> Attackers can use them to </a:t>
            </a:r>
            <a:r>
              <a:rPr lang="en-US" altLang="en-US" sz="1600" b="1" kern="0" dirty="0">
                <a:solidFill>
                  <a:prstClr val="black"/>
                </a:solidFill>
                <a:latin typeface="Calibri"/>
              </a:rPr>
              <a:t>spread malware</a:t>
            </a:r>
            <a:r>
              <a:rPr lang="en-US" altLang="en-US" sz="1600" kern="0" dirty="0">
                <a:solidFill>
                  <a:prstClr val="black"/>
                </a:solidFill>
                <a:latin typeface="Calibri"/>
              </a:rPr>
              <a:t> or access other devices.</a:t>
            </a:r>
          </a:p>
          <a:p>
            <a:pPr eaLnBrk="0" fontAlgn="base" hangingPunct="0">
              <a:spcBef>
                <a:spcPct val="0"/>
              </a:spcBef>
              <a:spcAft>
                <a:spcPct val="0"/>
              </a:spcAft>
            </a:pPr>
            <a:r>
              <a:rPr lang="en-US" altLang="en-US" sz="1600" b="1" kern="0" dirty="0">
                <a:solidFill>
                  <a:prstClr val="black"/>
                </a:solidFill>
                <a:latin typeface="Calibri"/>
              </a:rPr>
              <a:t>Solution: Network Isolation</a:t>
            </a:r>
            <a:r>
              <a:rPr lang="en-US" altLang="en-US" sz="1600" kern="0" dirty="0">
                <a:solidFill>
                  <a:prstClr val="black"/>
                </a:solidFill>
                <a:latin typeface="Calibri"/>
              </a:rPr>
              <a:t> To protect the  main network, we should:</a:t>
            </a:r>
          </a:p>
          <a:p>
            <a:pPr eaLnBrk="0" fontAlgn="base" hangingPunct="0">
              <a:spcBef>
                <a:spcPct val="0"/>
              </a:spcBef>
              <a:spcAft>
                <a:spcPct val="0"/>
              </a:spcAft>
              <a:buFontTx/>
              <a:buChar char="•"/>
            </a:pPr>
            <a:r>
              <a:rPr lang="en-US" altLang="en-US" sz="1600" b="1" kern="0" dirty="0">
                <a:solidFill>
                  <a:prstClr val="black"/>
                </a:solidFill>
                <a:latin typeface="Calibri"/>
              </a:rPr>
              <a:t> Place IoT devices on a separate network</a:t>
            </a:r>
            <a:r>
              <a:rPr lang="en-US" altLang="en-US" sz="1600" kern="0" dirty="0">
                <a:solidFill>
                  <a:prstClr val="black"/>
                </a:solidFill>
                <a:latin typeface="Calibri"/>
              </a:rPr>
              <a:t> (also called a VLAN or isolated subnet).</a:t>
            </a:r>
          </a:p>
          <a:p>
            <a:pPr eaLnBrk="0" fontAlgn="base" hangingPunct="0">
              <a:spcBef>
                <a:spcPct val="0"/>
              </a:spcBef>
              <a:spcAft>
                <a:spcPct val="0"/>
              </a:spcAft>
              <a:buFontTx/>
              <a:buChar char="•"/>
            </a:pPr>
            <a:r>
              <a:rPr lang="en-US" altLang="en-US" sz="1600" b="1" kern="0" dirty="0">
                <a:solidFill>
                  <a:prstClr val="black"/>
                </a:solidFill>
                <a:latin typeface="Calibri"/>
              </a:rPr>
              <a:t> Limit their access</a:t>
            </a:r>
            <a:r>
              <a:rPr lang="en-US" altLang="en-US" sz="1600" kern="0" dirty="0">
                <a:solidFill>
                  <a:prstClr val="black"/>
                </a:solidFill>
                <a:latin typeface="Calibri"/>
              </a:rPr>
              <a:t> so they cannot communicate with sensitive devices.</a:t>
            </a:r>
          </a:p>
          <a:p>
            <a:pPr eaLnBrk="0" fontAlgn="base" hangingPunct="0">
              <a:spcBef>
                <a:spcPct val="0"/>
              </a:spcBef>
              <a:spcAft>
                <a:spcPct val="0"/>
              </a:spcAft>
              <a:buFontTx/>
              <a:buChar char="•"/>
            </a:pPr>
            <a:r>
              <a:rPr lang="en-US" altLang="en-US" sz="1600" b="1" kern="0" dirty="0">
                <a:solidFill>
                  <a:prstClr val="black"/>
                </a:solidFill>
                <a:latin typeface="Calibri"/>
              </a:rPr>
              <a:t> Use strong passwords and update firmware</a:t>
            </a:r>
            <a:r>
              <a:rPr lang="en-US" altLang="en-US" sz="1600" kern="0" dirty="0">
                <a:solidFill>
                  <a:prstClr val="black"/>
                </a:solidFill>
                <a:latin typeface="Calibri"/>
              </a:rPr>
              <a:t> regularly.</a:t>
            </a:r>
          </a:p>
          <a:p>
            <a:pPr eaLnBrk="0" fontAlgn="base" hangingPunct="0">
              <a:spcBef>
                <a:spcPct val="0"/>
              </a:spcBef>
              <a:spcAft>
                <a:spcPct val="0"/>
              </a:spcAft>
            </a:pPr>
            <a:r>
              <a:rPr lang="en-US" altLang="en-US" sz="1600" kern="0" dirty="0">
                <a:solidFill>
                  <a:prstClr val="black"/>
                </a:solidFill>
                <a:latin typeface="Calibri"/>
              </a:rPr>
              <a:t>By doing this, even if an IoT device is </a:t>
            </a:r>
            <a:r>
              <a:rPr lang="en-US" altLang="en-US" sz="1600" b="1" kern="0" dirty="0">
                <a:solidFill>
                  <a:prstClr val="black"/>
                </a:solidFill>
                <a:latin typeface="Calibri"/>
              </a:rPr>
              <a:t>hacked</a:t>
            </a:r>
            <a:r>
              <a:rPr lang="en-US" altLang="en-US" sz="1600" kern="0" dirty="0">
                <a:solidFill>
                  <a:prstClr val="black"/>
                </a:solidFill>
                <a:latin typeface="Calibri"/>
              </a:rPr>
              <a:t>, the attacker </a:t>
            </a:r>
            <a:r>
              <a:rPr lang="en-US" altLang="en-US" sz="1600" b="1" kern="0" dirty="0">
                <a:solidFill>
                  <a:prstClr val="black"/>
                </a:solidFill>
                <a:latin typeface="Calibri"/>
              </a:rPr>
              <a:t>cannot reach</a:t>
            </a:r>
            <a:r>
              <a:rPr lang="en-US" altLang="en-US" sz="1600" kern="0" dirty="0">
                <a:solidFill>
                  <a:prstClr val="black"/>
                </a:solidFill>
                <a:latin typeface="Calibri"/>
              </a:rPr>
              <a:t> important computers, databases, or company systems.</a:t>
            </a:r>
          </a:p>
        </p:txBody>
      </p:sp>
      <p:pic>
        <p:nvPicPr>
          <p:cNvPr id="13314" name="Picture 2" descr="Uploaded image">
            <a:extLst>
              <a:ext uri="{FF2B5EF4-FFF2-40B4-BE49-F238E27FC236}">
                <a16:creationId xmlns:a16="http://schemas.microsoft.com/office/drawing/2014/main" id="{FD01293F-74A7-FD1F-7D3C-CA053962FB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67" t="38148" r="17500" b="27778"/>
          <a:stretch/>
        </p:blipFill>
        <p:spPr bwMode="auto">
          <a:xfrm>
            <a:off x="5598698" y="1066800"/>
            <a:ext cx="5032513"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8F6BBC46-717A-5E7C-744B-3558FAEF7D71}"/>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399215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C58D-1CA5-D44F-1135-7FD27D7E2CC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D488B7-95AD-8838-3CE6-1D0B0130374C}"/>
              </a:ext>
            </a:extLst>
          </p:cNvPr>
          <p:cNvPicPr>
            <a:picLocks noChangeAspect="1"/>
          </p:cNvPicPr>
          <p:nvPr/>
        </p:nvPicPr>
        <p:blipFill>
          <a:blip r:embed="rId2"/>
          <a:srcRect l="41667" t="37592" r="19167" b="18025"/>
          <a:stretch/>
        </p:blipFill>
        <p:spPr>
          <a:xfrm>
            <a:off x="5599396" y="1066800"/>
            <a:ext cx="5020929" cy="3200400"/>
          </a:xfrm>
          <a:prstGeom prst="rect">
            <a:avLst/>
          </a:prstGeom>
        </p:spPr>
      </p:pic>
      <p:sp>
        <p:nvSpPr>
          <p:cNvPr id="10" name="Rectangle 3">
            <a:extLst>
              <a:ext uri="{FF2B5EF4-FFF2-40B4-BE49-F238E27FC236}">
                <a16:creationId xmlns:a16="http://schemas.microsoft.com/office/drawing/2014/main" id="{82A1159E-A856-9B10-607D-80B73D5585BE}"/>
              </a:ext>
            </a:extLst>
          </p:cNvPr>
          <p:cNvSpPr>
            <a:spLocks noChangeArrowheads="1"/>
          </p:cNvSpPr>
          <p:nvPr/>
        </p:nvSpPr>
        <p:spPr bwMode="auto">
          <a:xfrm>
            <a:off x="1524001" y="487026"/>
            <a:ext cx="4075395"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kern="0" dirty="0">
                <a:solidFill>
                  <a:sysClr val="windowText" lastClr="000000"/>
                </a:solidFill>
                <a:latin typeface="Calibri"/>
              </a:rPr>
              <a:t>ISC2 Certified Information Systems Security Professional (CISSP)</a:t>
            </a:r>
            <a:r>
              <a:rPr lang="en-US" altLang="en-US" sz="2400" b="1" kern="0" dirty="0">
                <a:solidFill>
                  <a:prstClr val="black"/>
                </a:solidFill>
                <a:latin typeface="Calibri"/>
              </a:rPr>
              <a:t> </a:t>
            </a:r>
          </a:p>
          <a:p>
            <a:pPr eaLnBrk="0" fontAlgn="base" hangingPunct="0">
              <a:spcBef>
                <a:spcPct val="0"/>
              </a:spcBef>
              <a:spcAft>
                <a:spcPct val="0"/>
              </a:spcAft>
            </a:pPr>
            <a:r>
              <a:rPr lang="en-US" altLang="en-US" sz="2400" kern="0" dirty="0">
                <a:solidFill>
                  <a:prstClr val="black"/>
                </a:solidFill>
                <a:latin typeface="Calibri"/>
              </a:rPr>
              <a:t>The </a:t>
            </a:r>
            <a:r>
              <a:rPr lang="en-US" altLang="en-US" sz="2400" b="1" kern="0" dirty="0">
                <a:solidFill>
                  <a:prstClr val="black"/>
                </a:solidFill>
                <a:latin typeface="Calibri"/>
              </a:rPr>
              <a:t>Certified Information Systems Security Professional (CISSP)</a:t>
            </a:r>
            <a:r>
              <a:rPr lang="en-US" altLang="en-US" sz="2400" kern="0" dirty="0">
                <a:solidFill>
                  <a:prstClr val="black"/>
                </a:solidFill>
                <a:latin typeface="Calibri"/>
              </a:rPr>
              <a:t> is one of the most </a:t>
            </a:r>
            <a:r>
              <a:rPr lang="en-US" altLang="en-US" sz="2400" b="1" kern="0" dirty="0">
                <a:solidFill>
                  <a:prstClr val="black"/>
                </a:solidFill>
                <a:latin typeface="Calibri"/>
              </a:rPr>
              <a:t>well-known and respected</a:t>
            </a:r>
            <a:r>
              <a:rPr lang="en-US" altLang="en-US" sz="2400" kern="0" dirty="0">
                <a:solidFill>
                  <a:prstClr val="black"/>
                </a:solidFill>
                <a:latin typeface="Calibri"/>
              </a:rPr>
              <a:t> cybersecurity certifications. It is designed for experienced security professionals who want to prove their skills in areas such as:</a:t>
            </a:r>
          </a:p>
          <a:p>
            <a:pPr eaLnBrk="0" fontAlgn="base" hangingPunct="0">
              <a:spcBef>
                <a:spcPct val="0"/>
              </a:spcBef>
              <a:spcAft>
                <a:spcPct val="0"/>
              </a:spcAft>
              <a:buFontTx/>
              <a:buChar char="•"/>
            </a:pPr>
            <a:r>
              <a:rPr lang="en-US" altLang="en-US" sz="2400" kern="0" dirty="0">
                <a:solidFill>
                  <a:prstClr val="black"/>
                </a:solidFill>
                <a:latin typeface="Calibri"/>
              </a:rPr>
              <a:t> Security and risk management</a:t>
            </a:r>
          </a:p>
          <a:p>
            <a:pPr eaLnBrk="0" fontAlgn="base" hangingPunct="0">
              <a:spcBef>
                <a:spcPct val="0"/>
              </a:spcBef>
              <a:spcAft>
                <a:spcPct val="0"/>
              </a:spcAft>
              <a:buFontTx/>
              <a:buChar char="•"/>
            </a:pPr>
            <a:r>
              <a:rPr lang="en-US" altLang="en-US" sz="2400" kern="0" dirty="0">
                <a:solidFill>
                  <a:prstClr val="black"/>
                </a:solidFill>
                <a:latin typeface="Calibri"/>
              </a:rPr>
              <a:t> Asset security</a:t>
            </a:r>
          </a:p>
          <a:p>
            <a:pPr eaLnBrk="0" fontAlgn="base" hangingPunct="0">
              <a:spcBef>
                <a:spcPct val="0"/>
              </a:spcBef>
              <a:spcAft>
                <a:spcPct val="0"/>
              </a:spcAft>
              <a:buFontTx/>
              <a:buChar char="•"/>
            </a:pPr>
            <a:r>
              <a:rPr lang="en-US" altLang="en-US" sz="2400" kern="0" dirty="0">
                <a:solidFill>
                  <a:prstClr val="black"/>
                </a:solidFill>
                <a:latin typeface="Calibri"/>
              </a:rPr>
              <a:t> Cryptography</a:t>
            </a:r>
          </a:p>
          <a:p>
            <a:pPr eaLnBrk="0" fontAlgn="base" hangingPunct="0">
              <a:spcBef>
                <a:spcPct val="0"/>
              </a:spcBef>
              <a:spcAft>
                <a:spcPct val="0"/>
              </a:spcAft>
              <a:buFontTx/>
              <a:buChar char="•"/>
            </a:pPr>
            <a:r>
              <a:rPr lang="en-US" altLang="en-US" sz="2400" kern="0" dirty="0">
                <a:solidFill>
                  <a:prstClr val="black"/>
                </a:solidFill>
                <a:latin typeface="Calibri"/>
              </a:rPr>
              <a:t> Network security</a:t>
            </a:r>
          </a:p>
        </p:txBody>
      </p:sp>
      <p:sp>
        <p:nvSpPr>
          <p:cNvPr id="13" name="object 2">
            <a:extLst>
              <a:ext uri="{FF2B5EF4-FFF2-40B4-BE49-F238E27FC236}">
                <a16:creationId xmlns:a16="http://schemas.microsoft.com/office/drawing/2014/main" id="{215940E8-8414-07DC-F35C-7496EFED6437}"/>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2218033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3564-8279-76FF-968B-E51AAA42C5EF}"/>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9EB72F71-42DD-B8CE-E11C-0C6B743540C2}"/>
              </a:ext>
            </a:extLst>
          </p:cNvPr>
          <p:cNvSpPr>
            <a:spLocks noChangeArrowheads="1"/>
          </p:cNvSpPr>
          <p:nvPr/>
        </p:nvSpPr>
        <p:spPr bwMode="auto">
          <a:xfrm>
            <a:off x="1524001" y="671691"/>
            <a:ext cx="407539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600" kern="0" dirty="0">
                <a:solidFill>
                  <a:sysClr val="windowText" lastClr="000000"/>
                </a:solidFill>
                <a:latin typeface="Calibri"/>
              </a:rPr>
              <a:t>Anyone belonging to the blockchain network."</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Blockchain is a decentralized system, meaning no single authority (like a government or central bank) controls it. Instead, all participants (also called nodes) in the blockchain network share responsibility for maintaining and verifying the ledger.</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Key Points:</a:t>
            </a:r>
          </a:p>
          <a:p>
            <a:pPr eaLnBrk="0" fontAlgn="base" hangingPunct="0">
              <a:spcBef>
                <a:spcPct val="0"/>
              </a:spcBef>
              <a:spcAft>
                <a:spcPct val="0"/>
              </a:spcAft>
            </a:pPr>
            <a:r>
              <a:rPr lang="en-US" sz="1600" kern="0" dirty="0">
                <a:solidFill>
                  <a:sysClr val="windowText" lastClr="000000"/>
                </a:solidFill>
                <a:latin typeface="Calibri"/>
              </a:rPr>
              <a:t>Decentralization: No central authority manages blockchain; instead, participants validate transactions.</a:t>
            </a:r>
          </a:p>
          <a:p>
            <a:pPr eaLnBrk="0" fontAlgn="base" hangingPunct="0">
              <a:spcBef>
                <a:spcPct val="0"/>
              </a:spcBef>
              <a:spcAft>
                <a:spcPct val="0"/>
              </a:spcAft>
            </a:pPr>
            <a:r>
              <a:rPr lang="en-US" sz="1600" kern="0" dirty="0">
                <a:solidFill>
                  <a:sysClr val="windowText" lastClr="000000"/>
                </a:solidFill>
                <a:latin typeface="Calibri"/>
              </a:rPr>
              <a:t>Consensus Mechanism: Transactions are verified through consensus methods like Proof of Work (PoW) or Proof of Stake (</a:t>
            </a:r>
            <a:r>
              <a:rPr lang="en-US" sz="1600" kern="0" dirty="0" err="1">
                <a:solidFill>
                  <a:sysClr val="windowText" lastClr="000000"/>
                </a:solidFill>
                <a:latin typeface="Calibri"/>
              </a:rPr>
              <a:t>PoS</a:t>
            </a:r>
            <a:r>
              <a:rPr lang="en-US" sz="1600" kern="0" dirty="0">
                <a:solidFill>
                  <a:sysClr val="windowText" lastClr="000000"/>
                </a:solidFill>
                <a:latin typeface="Calibri"/>
              </a:rPr>
              <a:t>).</a:t>
            </a:r>
          </a:p>
          <a:p>
            <a:pPr eaLnBrk="0" fontAlgn="base" hangingPunct="0">
              <a:spcBef>
                <a:spcPct val="0"/>
              </a:spcBef>
              <a:spcAft>
                <a:spcPct val="0"/>
              </a:spcAft>
            </a:pPr>
            <a:r>
              <a:rPr lang="en-US" sz="1600" kern="0" dirty="0">
                <a:solidFill>
                  <a:sysClr val="windowText" lastClr="000000"/>
                </a:solidFill>
                <a:latin typeface="Calibri"/>
              </a:rPr>
              <a:t>Security &amp; Transparency: Data is stored across multiple computers, making it tamper-resistant and transparent.</a:t>
            </a:r>
          </a:p>
          <a:p>
            <a:pPr eaLnBrk="0" fontAlgn="base" hangingPunct="0">
              <a:spcBef>
                <a:spcPct val="0"/>
              </a:spcBef>
              <a:spcAft>
                <a:spcPct val="0"/>
              </a:spcAft>
            </a:pPr>
            <a:r>
              <a:rPr lang="en-US" sz="1600" kern="0" dirty="0">
                <a:solidFill>
                  <a:sysClr val="windowText" lastClr="000000"/>
                </a:solidFill>
                <a:latin typeface="Calibri"/>
              </a:rPr>
              <a:t>Example:</a:t>
            </a:r>
          </a:p>
          <a:p>
            <a:pPr eaLnBrk="0" fontAlgn="base" hangingPunct="0">
              <a:spcBef>
                <a:spcPct val="0"/>
              </a:spcBef>
              <a:spcAft>
                <a:spcPct val="0"/>
              </a:spcAft>
            </a:pPr>
            <a:r>
              <a:rPr lang="en-US" sz="1600" kern="0" dirty="0">
                <a:solidFill>
                  <a:sysClr val="windowText" lastClr="000000"/>
                </a:solidFill>
                <a:latin typeface="Calibri"/>
              </a:rPr>
              <a:t>Bitcoin and Ethereum operate without a central bank. Instead, miners (in PoW) or validators (in </a:t>
            </a:r>
            <a:r>
              <a:rPr lang="en-US" sz="1600" kern="0" dirty="0" err="1">
                <a:solidFill>
                  <a:sysClr val="windowText" lastClr="000000"/>
                </a:solidFill>
                <a:latin typeface="Calibri"/>
              </a:rPr>
              <a:t>PoS</a:t>
            </a:r>
            <a:r>
              <a:rPr lang="en-US" sz="1600" kern="0" dirty="0">
                <a:solidFill>
                  <a:sysClr val="windowText" lastClr="000000"/>
                </a:solidFill>
                <a:latin typeface="Calibri"/>
              </a:rPr>
              <a:t>) ensure that transactions are legitimate.</a:t>
            </a:r>
            <a:endParaRPr lang="en-US" altLang="en-US" sz="1600" kern="0" dirty="0">
              <a:solidFill>
                <a:prstClr val="black"/>
              </a:solidFill>
              <a:latin typeface="Calibri"/>
            </a:endParaRPr>
          </a:p>
        </p:txBody>
      </p:sp>
      <p:sp>
        <p:nvSpPr>
          <p:cNvPr id="13" name="object 2">
            <a:extLst>
              <a:ext uri="{FF2B5EF4-FFF2-40B4-BE49-F238E27FC236}">
                <a16:creationId xmlns:a16="http://schemas.microsoft.com/office/drawing/2014/main" id="{D67DF9E9-F688-2D07-173C-E281021B798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EBE16C37-4216-8F08-74A5-B78AA1891EAB}"/>
              </a:ext>
            </a:extLst>
          </p:cNvPr>
          <p:cNvPicPr>
            <a:picLocks noChangeAspect="1"/>
          </p:cNvPicPr>
          <p:nvPr/>
        </p:nvPicPr>
        <p:blipFill>
          <a:blip r:embed="rId2"/>
          <a:srcRect l="40833" t="38148" r="16667" b="26296"/>
          <a:stretch/>
        </p:blipFill>
        <p:spPr>
          <a:xfrm>
            <a:off x="5324476" y="1066800"/>
            <a:ext cx="5343525" cy="2514600"/>
          </a:xfrm>
          <a:prstGeom prst="rect">
            <a:avLst/>
          </a:prstGeom>
        </p:spPr>
      </p:pic>
    </p:spTree>
    <p:extLst>
      <p:ext uri="{BB962C8B-B14F-4D97-AF65-F5344CB8AC3E}">
        <p14:creationId xmlns:p14="http://schemas.microsoft.com/office/powerpoint/2010/main" val="4103269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34A0D-47A3-BE8E-0F39-134E098CFA89}"/>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598A4C08-F3C5-C612-C09B-03261E2A9EF3}"/>
              </a:ext>
            </a:extLst>
          </p:cNvPr>
          <p:cNvSpPr>
            <a:spLocks noChangeArrowheads="1"/>
          </p:cNvSpPr>
          <p:nvPr/>
        </p:nvSpPr>
        <p:spPr bwMode="auto">
          <a:xfrm>
            <a:off x="1524001" y="685801"/>
            <a:ext cx="407539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600" kern="0" dirty="0">
                <a:solidFill>
                  <a:sysClr val="windowText" lastClr="000000"/>
                </a:solidFill>
                <a:latin typeface="Calibri"/>
              </a:rPr>
              <a:t>Cybersecurity is the ongoing effort to protect computers, networks, and data from malicious attacks."</a:t>
            </a:r>
          </a:p>
          <a:p>
            <a:pPr eaLnBrk="0" fontAlgn="base" hangingPunct="0">
              <a:spcBef>
                <a:spcPct val="0"/>
              </a:spcBef>
              <a:spcAft>
                <a:spcPct val="0"/>
              </a:spcAft>
            </a:pPr>
            <a:endParaRPr lang="en-US" sz="1600" kern="0" dirty="0">
              <a:solidFill>
                <a:sysClr val="windowText" lastClr="000000"/>
              </a:solidFill>
              <a:latin typeface="Calibri"/>
            </a:endParaRPr>
          </a:p>
          <a:p>
            <a:pPr eaLnBrk="0" fontAlgn="base" hangingPunct="0">
              <a:spcBef>
                <a:spcPct val="0"/>
              </a:spcBef>
              <a:spcAft>
                <a:spcPct val="0"/>
              </a:spcAft>
            </a:pPr>
            <a:r>
              <a:rPr lang="en-US" sz="1600" kern="0" dirty="0">
                <a:solidFill>
                  <a:sysClr val="windowText" lastClr="000000"/>
                </a:solidFill>
                <a:latin typeface="Calibri"/>
              </a:rPr>
              <a:t>Explanation for Lecture (Simple and Clear)</a:t>
            </a:r>
          </a:p>
          <a:p>
            <a:pPr eaLnBrk="0" fontAlgn="base" hangingPunct="0">
              <a:spcBef>
                <a:spcPct val="0"/>
              </a:spcBef>
              <a:spcAft>
                <a:spcPct val="0"/>
              </a:spcAft>
            </a:pPr>
            <a:r>
              <a:rPr lang="en-US" sz="1600" kern="0" dirty="0">
                <a:solidFill>
                  <a:sysClr val="windowText" lastClr="000000"/>
                </a:solidFill>
                <a:latin typeface="Calibri"/>
              </a:rPr>
              <a:t>Cybersecurity is all about protecting digital systems, networks, and sensitive data from threats such as:</a:t>
            </a:r>
          </a:p>
          <a:p>
            <a:pPr eaLnBrk="0" fontAlgn="base" hangingPunct="0">
              <a:spcBef>
                <a:spcPct val="0"/>
              </a:spcBef>
              <a:spcAft>
                <a:spcPct val="0"/>
              </a:spcAft>
            </a:pPr>
            <a:endParaRPr lang="en-US" sz="1600" kern="0" dirty="0">
              <a:solidFill>
                <a:sysClr val="windowText" lastClr="000000"/>
              </a:solidFill>
              <a:latin typeface="Calibri"/>
            </a:endParaRP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Hackers trying to steal information.</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Viruses and malware that damage systems.</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Phishing attacks tricking people into giving away passwords.</a:t>
            </a:r>
          </a:p>
          <a:p>
            <a:pPr eaLnBrk="0" fontAlgn="base" hangingPunct="0">
              <a:spcBef>
                <a:spcPct val="0"/>
              </a:spcBef>
              <a:spcAft>
                <a:spcPct val="0"/>
              </a:spcAft>
            </a:pPr>
            <a:r>
              <a:rPr lang="en-US" sz="1600" kern="0" dirty="0">
                <a:solidFill>
                  <a:sysClr val="windowText" lastClr="000000"/>
                </a:solidFill>
                <a:latin typeface="Calibri"/>
              </a:rPr>
              <a:t>Why is this answer correct?</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Cybersecurity is not limited to just individuals, companies, or governments—it applies to everyone.</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Cyber threats do not only exist in cyberspace—they can also involve physical security risks like stolen hardware or insider threats.</a:t>
            </a:r>
          </a:p>
          <a:p>
            <a:pPr marL="285750" indent="-285750" eaLnBrk="0" fontAlgn="base" hangingPunct="0">
              <a:spcBef>
                <a:spcPct val="0"/>
              </a:spcBef>
              <a:spcAft>
                <a:spcPct val="0"/>
              </a:spcAft>
              <a:buFont typeface="Arial" panose="020B0604020202020204" pitchFamily="34" charset="0"/>
              <a:buChar char="•"/>
            </a:pPr>
            <a:r>
              <a:rPr lang="en-US" sz="1600" kern="0" dirty="0">
                <a:solidFill>
                  <a:sysClr val="windowText" lastClr="000000"/>
                </a:solidFill>
                <a:latin typeface="Calibri"/>
              </a:rPr>
              <a:t>The goal of cybersecurity is to prevent, detect, and respond to threats before they cause damage.</a:t>
            </a:r>
            <a:endParaRPr lang="en-US" altLang="en-US" sz="1600" kern="0" dirty="0">
              <a:solidFill>
                <a:prstClr val="black"/>
              </a:solidFill>
              <a:latin typeface="Calibri"/>
            </a:endParaRPr>
          </a:p>
        </p:txBody>
      </p:sp>
      <p:sp>
        <p:nvSpPr>
          <p:cNvPr id="13" name="object 2">
            <a:extLst>
              <a:ext uri="{FF2B5EF4-FFF2-40B4-BE49-F238E27FC236}">
                <a16:creationId xmlns:a16="http://schemas.microsoft.com/office/drawing/2014/main" id="{281325AE-06A5-EFAD-908A-A82A141B8FB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15362" name="Picture 2" descr="Uploaded image">
            <a:extLst>
              <a:ext uri="{FF2B5EF4-FFF2-40B4-BE49-F238E27FC236}">
                <a16:creationId xmlns:a16="http://schemas.microsoft.com/office/drawing/2014/main" id="{F752B7CA-B821-FFE3-7A80-98FA6A11B9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1" t="38148" r="17499" b="30741"/>
          <a:stretch/>
        </p:blipFill>
        <p:spPr bwMode="auto">
          <a:xfrm>
            <a:off x="5460561" y="990600"/>
            <a:ext cx="5181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76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AA020-EC0F-2968-F369-4A713E04C45A}"/>
            </a:ext>
          </a:extLst>
        </p:cNvPr>
        <p:cNvGrpSpPr/>
        <p:nvPr/>
      </p:nvGrpSpPr>
      <p:grpSpPr>
        <a:xfrm>
          <a:off x="0" y="0"/>
          <a:ext cx="0" cy="0"/>
          <a:chOff x="0" y="0"/>
          <a:chExt cx="0" cy="0"/>
        </a:xfrm>
      </p:grpSpPr>
      <p:pic>
        <p:nvPicPr>
          <p:cNvPr id="15362" name="Picture 2" descr="Uploaded image">
            <a:extLst>
              <a:ext uri="{FF2B5EF4-FFF2-40B4-BE49-F238E27FC236}">
                <a16:creationId xmlns:a16="http://schemas.microsoft.com/office/drawing/2014/main" id="{4E9645D2-C6D9-924E-08C4-649B6AA43D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1" t="38148" r="17499" b="30741"/>
          <a:stretch/>
        </p:blipFill>
        <p:spPr bwMode="auto">
          <a:xfrm>
            <a:off x="5090447" y="990600"/>
            <a:ext cx="5551714"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AAE38648-C4DF-A61C-1079-D041F92975EA}"/>
              </a:ext>
            </a:extLst>
          </p:cNvPr>
          <p:cNvSpPr>
            <a:spLocks noChangeArrowheads="1"/>
          </p:cNvSpPr>
          <p:nvPr/>
        </p:nvSpPr>
        <p:spPr bwMode="auto">
          <a:xfrm>
            <a:off x="1570223" y="685801"/>
            <a:ext cx="407539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kern="0" dirty="0">
                <a:solidFill>
                  <a:sysClr val="windowText" lastClr="000000"/>
                </a:solidFill>
                <a:latin typeface="Calibri"/>
              </a:rPr>
              <a:t>Example for Understanding:</a:t>
            </a:r>
          </a:p>
          <a:p>
            <a:pPr eaLnBrk="0" fontAlgn="base" hangingPunct="0">
              <a:spcBef>
                <a:spcPct val="0"/>
              </a:spcBef>
              <a:spcAft>
                <a:spcPct val="0"/>
              </a:spcAft>
            </a:pPr>
            <a:r>
              <a:rPr lang="en-US" sz="2800" kern="0" dirty="0">
                <a:solidFill>
                  <a:sysClr val="windowText" lastClr="000000"/>
                </a:solidFill>
                <a:latin typeface="Calibri"/>
              </a:rPr>
              <a:t>Imagine your bank account details being leaked because of a weak password or a hacked system. Cybersecurity measures, such as strong passwords, two-factor authentication (2FA), and encryption, help prevent such attacks.</a:t>
            </a:r>
            <a:endParaRPr lang="en-US" altLang="en-US" sz="2800" kern="0" dirty="0">
              <a:solidFill>
                <a:prstClr val="black"/>
              </a:solidFill>
              <a:latin typeface="Calibri"/>
            </a:endParaRPr>
          </a:p>
        </p:txBody>
      </p:sp>
      <p:sp>
        <p:nvSpPr>
          <p:cNvPr id="13" name="object 2">
            <a:extLst>
              <a:ext uri="{FF2B5EF4-FFF2-40B4-BE49-F238E27FC236}">
                <a16:creationId xmlns:a16="http://schemas.microsoft.com/office/drawing/2014/main" id="{E4E473D7-A379-DE41-B979-EC58E57DC95E}"/>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spTree>
    <p:extLst>
      <p:ext uri="{BB962C8B-B14F-4D97-AF65-F5344CB8AC3E}">
        <p14:creationId xmlns:p14="http://schemas.microsoft.com/office/powerpoint/2010/main" val="2087379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84CB-D7BC-0263-F8B8-92F8F1F52D14}"/>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CAE4092F-D43B-0E22-1B7D-0A3A5FE80BD5}"/>
              </a:ext>
            </a:extLst>
          </p:cNvPr>
          <p:cNvSpPr>
            <a:spLocks noChangeArrowheads="1"/>
          </p:cNvSpPr>
          <p:nvPr/>
        </p:nvSpPr>
        <p:spPr bwMode="auto">
          <a:xfrm>
            <a:off x="1570223" y="2193905"/>
            <a:ext cx="407539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kern="0" dirty="0">
                <a:solidFill>
                  <a:sysClr val="windowText" lastClr="000000"/>
                </a:solidFill>
                <a:latin typeface="Calibri"/>
              </a:rPr>
              <a:t>A collection of repeatable queries or reports that outline a standardized process for incident detection and response.</a:t>
            </a:r>
            <a:endParaRPr lang="en-US" altLang="en-US" sz="2800" kern="0" dirty="0">
              <a:solidFill>
                <a:prstClr val="black"/>
              </a:solidFill>
              <a:latin typeface="Calibri"/>
            </a:endParaRPr>
          </a:p>
        </p:txBody>
      </p:sp>
      <p:sp>
        <p:nvSpPr>
          <p:cNvPr id="13" name="object 2">
            <a:extLst>
              <a:ext uri="{FF2B5EF4-FFF2-40B4-BE49-F238E27FC236}">
                <a16:creationId xmlns:a16="http://schemas.microsoft.com/office/drawing/2014/main" id="{5F70B95D-54AE-8BC3-95A3-BAA6DA014CFF}"/>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B1648E2E-B161-958B-06DD-F6F605E1AE94}"/>
              </a:ext>
            </a:extLst>
          </p:cNvPr>
          <p:cNvPicPr>
            <a:picLocks noChangeAspect="1"/>
          </p:cNvPicPr>
          <p:nvPr/>
        </p:nvPicPr>
        <p:blipFill>
          <a:blip r:embed="rId2"/>
          <a:srcRect l="41667" t="38148" r="17500" b="33704"/>
          <a:stretch/>
        </p:blipFill>
        <p:spPr>
          <a:xfrm>
            <a:off x="5526506" y="1066800"/>
            <a:ext cx="4912895" cy="1905000"/>
          </a:xfrm>
          <a:prstGeom prst="rect">
            <a:avLst/>
          </a:prstGeom>
        </p:spPr>
      </p:pic>
    </p:spTree>
    <p:extLst>
      <p:ext uri="{BB962C8B-B14F-4D97-AF65-F5344CB8AC3E}">
        <p14:creationId xmlns:p14="http://schemas.microsoft.com/office/powerpoint/2010/main" val="41345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E7C6-7C79-6CD2-C52B-B23CE9F416AA}"/>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8FBDFDF2-3866-1D4A-C9D3-9B1F7E673E41}"/>
              </a:ext>
            </a:extLst>
          </p:cNvPr>
          <p:cNvSpPr>
            <a:spLocks noChangeArrowheads="1"/>
          </p:cNvSpPr>
          <p:nvPr/>
        </p:nvSpPr>
        <p:spPr bwMode="auto">
          <a:xfrm>
            <a:off x="1570223" y="1055132"/>
            <a:ext cx="407539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latin typeface="Calibri"/>
              </a:rPr>
              <a:t>Weaknesses in security practices.</a:t>
            </a:r>
          </a:p>
          <a:p>
            <a:pPr eaLnBrk="0" fontAlgn="base" hangingPunct="0">
              <a:spcBef>
                <a:spcPct val="0"/>
              </a:spcBef>
              <a:spcAft>
                <a:spcPct val="0"/>
              </a:spcAft>
            </a:pPr>
            <a:endParaRPr lang="en-US" kern="0" dirty="0">
              <a:solidFill>
                <a:sysClr val="windowText" lastClr="000000"/>
              </a:solidFill>
              <a:latin typeface="Calibri"/>
            </a:endParaRPr>
          </a:p>
          <a:p>
            <a:pPr eaLnBrk="0" fontAlgn="base" hangingPunct="0">
              <a:spcBef>
                <a:spcPct val="0"/>
              </a:spcBef>
              <a:spcAft>
                <a:spcPct val="0"/>
              </a:spcAft>
            </a:pPr>
            <a:r>
              <a:rPr lang="en-US" kern="0" dirty="0">
                <a:solidFill>
                  <a:sysClr val="windowText" lastClr="000000"/>
                </a:solidFill>
                <a:latin typeface="Calibri"/>
              </a:rPr>
              <a:t>Reason:</a:t>
            </a:r>
          </a:p>
          <a:p>
            <a:pPr eaLnBrk="0" fontAlgn="base" hangingPunct="0">
              <a:spcBef>
                <a:spcPct val="0"/>
              </a:spcBef>
              <a:spcAft>
                <a:spcPct val="0"/>
              </a:spcAft>
            </a:pPr>
            <a:r>
              <a:rPr lang="en-US" kern="0" dirty="0">
                <a:solidFill>
                  <a:sysClr val="windowText" lastClr="000000"/>
                </a:solidFill>
                <a:latin typeface="Calibri"/>
              </a:rPr>
              <a:t>Creating custom security algorithms is risky because:</a:t>
            </a:r>
          </a:p>
          <a:p>
            <a:pPr eaLnBrk="0" fontAlgn="base" hangingPunct="0">
              <a:spcBef>
                <a:spcPct val="0"/>
              </a:spcBef>
              <a:spcAft>
                <a:spcPct val="0"/>
              </a:spcAft>
            </a:pPr>
            <a:endParaRPr lang="en-US" kern="0" dirty="0">
              <a:solidFill>
                <a:sysClr val="windowText" lastClr="000000"/>
              </a:solidFill>
              <a:latin typeface="Calibri"/>
            </a:endParaRPr>
          </a:p>
          <a:p>
            <a:pPr eaLnBrk="0" fontAlgn="base" hangingPunct="0">
              <a:spcBef>
                <a:spcPct val="0"/>
              </a:spcBef>
              <a:spcAft>
                <a:spcPct val="0"/>
              </a:spcAft>
            </a:pPr>
            <a:r>
              <a:rPr lang="en-US" kern="0" dirty="0">
                <a:solidFill>
                  <a:sysClr val="windowText" lastClr="000000"/>
                </a:solidFill>
                <a:latin typeface="Calibri"/>
              </a:rPr>
              <a:t>Lack of rigorous testing: Well-known encryption algorithms like AES and RSA undergo years of expert testing.</a:t>
            </a:r>
          </a:p>
          <a:p>
            <a:pPr eaLnBrk="0" fontAlgn="base" hangingPunct="0">
              <a:spcBef>
                <a:spcPct val="0"/>
              </a:spcBef>
              <a:spcAft>
                <a:spcPct val="0"/>
              </a:spcAft>
            </a:pPr>
            <a:r>
              <a:rPr lang="en-US" kern="0" dirty="0">
                <a:solidFill>
                  <a:sysClr val="windowText" lastClr="000000"/>
                </a:solidFill>
                <a:latin typeface="Calibri"/>
              </a:rPr>
              <a:t>Higher chances of flaws: Custom algorithms may contain bugs or logic errors that hackers can easily exploit.</a:t>
            </a:r>
          </a:p>
          <a:p>
            <a:pPr eaLnBrk="0" fontAlgn="base" hangingPunct="0">
              <a:spcBef>
                <a:spcPct val="0"/>
              </a:spcBef>
              <a:spcAft>
                <a:spcPct val="0"/>
              </a:spcAft>
            </a:pPr>
            <a:r>
              <a:rPr lang="en-US" kern="0" dirty="0">
                <a:solidFill>
                  <a:sysClr val="windowText" lastClr="000000"/>
                </a:solidFill>
                <a:latin typeface="Calibri"/>
              </a:rPr>
              <a:t>Lack of peer review: Established algorithms are reviewed by global security experts, making them more reliable.</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67D789B6-4422-DA65-AEC8-16A6C1E171F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C322516B-E6C5-29F9-C12A-2EAB471B15E2}"/>
              </a:ext>
            </a:extLst>
          </p:cNvPr>
          <p:cNvPicPr>
            <a:picLocks noChangeAspect="1"/>
          </p:cNvPicPr>
          <p:nvPr/>
        </p:nvPicPr>
        <p:blipFill>
          <a:blip r:embed="rId2"/>
          <a:srcRect l="41161" t="38149" r="18838" b="23333"/>
          <a:stretch/>
        </p:blipFill>
        <p:spPr>
          <a:xfrm>
            <a:off x="5540683" y="914400"/>
            <a:ext cx="5064369" cy="2743200"/>
          </a:xfrm>
          <a:prstGeom prst="rect">
            <a:avLst/>
          </a:prstGeom>
        </p:spPr>
      </p:pic>
    </p:spTree>
    <p:extLst>
      <p:ext uri="{BB962C8B-B14F-4D97-AF65-F5344CB8AC3E}">
        <p14:creationId xmlns:p14="http://schemas.microsoft.com/office/powerpoint/2010/main" val="176351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28F04-D5C6-E312-D546-81F98DCE6792}"/>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4AB5EAD1-5E2D-A85E-8591-B4CAE76928DF}"/>
              </a:ext>
            </a:extLst>
          </p:cNvPr>
          <p:cNvSpPr>
            <a:spLocks noChangeArrowheads="1"/>
          </p:cNvSpPr>
          <p:nvPr/>
        </p:nvSpPr>
        <p:spPr bwMode="auto">
          <a:xfrm>
            <a:off x="1524001" y="609600"/>
            <a:ext cx="410251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rPr>
              <a:t>✔ </a:t>
            </a:r>
            <a:r>
              <a:rPr lang="en-US" kern="0" dirty="0">
                <a:solidFill>
                  <a:sysClr val="windowText" lastClr="000000"/>
                </a:solidFill>
                <a:latin typeface="Calibri"/>
              </a:rPr>
              <a:t>Is self-replicating"</a:t>
            </a:r>
          </a:p>
          <a:p>
            <a:pPr eaLnBrk="0" fontAlgn="base" hangingPunct="0">
              <a:spcBef>
                <a:spcPct val="0"/>
              </a:spcBef>
              <a:spcAft>
                <a:spcPct val="0"/>
              </a:spcAft>
            </a:pPr>
            <a:r>
              <a:rPr lang="en-US" kern="0" dirty="0">
                <a:solidFill>
                  <a:sysClr val="windowText" lastClr="000000"/>
                </a:solidFill>
                <a:latin typeface="Calibri"/>
              </a:rPr>
              <a:t>✔ "Travels to new computers without any intervention or knowledge of the user"</a:t>
            </a:r>
          </a:p>
          <a:p>
            <a:pPr eaLnBrk="0" fontAlgn="base" hangingPunct="0">
              <a:spcBef>
                <a:spcPct val="0"/>
              </a:spcBef>
              <a:spcAft>
                <a:spcPct val="0"/>
              </a:spcAft>
            </a:pPr>
            <a:r>
              <a:rPr lang="en-US" kern="0" dirty="0">
                <a:solidFill>
                  <a:sysClr val="windowText" lastClr="000000"/>
                </a:solidFill>
                <a:latin typeface="Calibri"/>
              </a:rPr>
              <a:t>A worm is a type of malware that:</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Spreads automatically without user action.</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Self-replicates by making copies of itself across networks.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Does not need to attach to software or files (unlike viruses).</a:t>
            </a:r>
          </a:p>
          <a:p>
            <a:pPr eaLnBrk="0" fontAlgn="base" hangingPunct="0">
              <a:spcBef>
                <a:spcPct val="0"/>
              </a:spcBef>
              <a:spcAft>
                <a:spcPct val="0"/>
              </a:spcAft>
            </a:pPr>
            <a:r>
              <a:rPr lang="en-US" kern="0" dirty="0">
                <a:solidFill>
                  <a:sysClr val="windowText" lastClr="000000"/>
                </a:solidFill>
                <a:latin typeface="Calibri"/>
              </a:rPr>
              <a:t>How Worms Spread:</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Through network vulnerabilities (e.g., outdated systems).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Via email attachments with malicious links.</a:t>
            </a:r>
          </a:p>
          <a:p>
            <a:pPr marL="285750" indent="-285750" eaLnBrk="0" fontAlgn="base" hangingPunct="0">
              <a:spcBef>
                <a:spcPct val="0"/>
              </a:spcBef>
              <a:spcAft>
                <a:spcPct val="0"/>
              </a:spcAft>
              <a:buFont typeface="Arial" panose="020B0604020202020204" pitchFamily="34" charset="0"/>
              <a:buChar char="•"/>
            </a:pPr>
            <a:r>
              <a:rPr lang="en-US" kern="0" dirty="0">
                <a:solidFill>
                  <a:sysClr val="windowText" lastClr="000000"/>
                </a:solidFill>
                <a:latin typeface="Calibri"/>
              </a:rPr>
              <a:t>Using removable drives like USBs.</a:t>
            </a:r>
          </a:p>
          <a:p>
            <a:pPr eaLnBrk="0" fontAlgn="base" hangingPunct="0">
              <a:spcBef>
                <a:spcPct val="0"/>
              </a:spcBef>
              <a:spcAft>
                <a:spcPct val="0"/>
              </a:spcAft>
            </a:pPr>
            <a:r>
              <a:rPr lang="en-US" kern="0" dirty="0">
                <a:solidFill>
                  <a:sysClr val="windowText" lastClr="000000"/>
                </a:solidFill>
                <a:latin typeface="Calibri"/>
              </a:rPr>
              <a:t>Example:</a:t>
            </a:r>
          </a:p>
          <a:p>
            <a:pPr eaLnBrk="0" fontAlgn="base" hangingPunct="0">
              <a:spcBef>
                <a:spcPct val="0"/>
              </a:spcBef>
              <a:spcAft>
                <a:spcPct val="0"/>
              </a:spcAft>
            </a:pPr>
            <a:r>
              <a:rPr lang="en-US" kern="0" dirty="0">
                <a:solidFill>
                  <a:sysClr val="windowText" lastClr="000000"/>
                </a:solidFill>
                <a:latin typeface="Calibri"/>
              </a:rPr>
              <a:t>The WannaCry ransomware worm (2017) spread worldwide by exploiting a Windows vulnerability, affecting hospitals, businesses, and governments.</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48CD7E85-D5F4-21EE-219D-CA787BB807F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CE1178D6-A889-0542-EAE5-37ABCDBD633B}"/>
              </a:ext>
            </a:extLst>
          </p:cNvPr>
          <p:cNvPicPr>
            <a:picLocks noChangeAspect="1"/>
          </p:cNvPicPr>
          <p:nvPr/>
        </p:nvPicPr>
        <p:blipFill>
          <a:blip r:embed="rId2"/>
          <a:srcRect l="40833" t="36667" r="16667" b="18889"/>
          <a:stretch/>
        </p:blipFill>
        <p:spPr>
          <a:xfrm>
            <a:off x="5446449" y="969956"/>
            <a:ext cx="5216695" cy="3068644"/>
          </a:xfrm>
          <a:prstGeom prst="rect">
            <a:avLst/>
          </a:prstGeom>
        </p:spPr>
      </p:pic>
    </p:spTree>
    <p:extLst>
      <p:ext uri="{BB962C8B-B14F-4D97-AF65-F5344CB8AC3E}">
        <p14:creationId xmlns:p14="http://schemas.microsoft.com/office/powerpoint/2010/main" val="24391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43CCB-2543-0348-CED4-FD26A7A5AEE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41F71B-D6D1-2EDC-CC8F-694516CA97D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E68FDF1-065E-E95F-2D59-49121326ED9A}"/>
              </a:ext>
            </a:extLst>
          </p:cNvPr>
          <p:cNvSpPr txBox="1"/>
          <p:nvPr/>
        </p:nvSpPr>
        <p:spPr>
          <a:xfrm>
            <a:off x="1524000" y="948691"/>
            <a:ext cx="4572000" cy="5593839"/>
          </a:xfrm>
          <a:prstGeom prst="rect">
            <a:avLst/>
          </a:prstGeom>
          <a:noFill/>
        </p:spPr>
        <p:txBody>
          <a:bodyPr wrap="square">
            <a:spAutoFit/>
          </a:bodyPr>
          <a:lstStyle/>
          <a:p>
            <a:pPr marL="457200" indent="-457200">
              <a:buFont typeface="Arial" panose="020B0604020202020204" pitchFamily="34" charset="0"/>
              <a:buChar char="•"/>
            </a:pPr>
            <a:r>
              <a:rPr lang="en-US" sz="2750" b="1" kern="0" dirty="0">
                <a:solidFill>
                  <a:sysClr val="windowText" lastClr="000000"/>
                </a:solidFill>
                <a:latin typeface="Calibri"/>
              </a:rPr>
              <a:t>Options:</a:t>
            </a:r>
            <a:endParaRPr lang="en-US" sz="2750" kern="0" dirty="0">
              <a:solidFill>
                <a:sysClr val="windowText" lastClr="000000"/>
              </a:solidFill>
              <a:latin typeface="Calibri"/>
            </a:endParaRP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scientists</a:t>
            </a:r>
            <a:r>
              <a:rPr lang="en-US" sz="2750" kern="0" dirty="0">
                <a:solidFill>
                  <a:sysClr val="windowText" lastClr="000000"/>
                </a:solidFill>
                <a:latin typeface="Calibri"/>
              </a:rPr>
              <a:t> presenting.</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molecule</a:t>
            </a:r>
            <a:r>
              <a:rPr lang="en-US" sz="2750" kern="0" dirty="0">
                <a:solidFill>
                  <a:sysClr val="windowText" lastClr="000000"/>
                </a:solidFill>
                <a:latin typeface="Calibri"/>
              </a:rPr>
              <a:t> being projected.</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layout of the room</a:t>
            </a:r>
            <a:r>
              <a:rPr lang="en-US" sz="2750" kern="0" dirty="0">
                <a:solidFill>
                  <a:sysClr val="windowText" lastClr="000000"/>
                </a:solidFill>
                <a:latin typeface="Calibri"/>
              </a:rPr>
              <a:t>.</a:t>
            </a:r>
          </a:p>
          <a:p>
            <a:pPr marL="914400" lvl="1" indent="-457200">
              <a:buFont typeface="Arial" panose="020B0604020202020204" pitchFamily="34" charset="0"/>
              <a:buChar char="•"/>
            </a:pPr>
            <a:r>
              <a:rPr lang="en-US" sz="2750" kern="0" dirty="0">
                <a:solidFill>
                  <a:sysClr val="windowText" lastClr="000000"/>
                </a:solidFill>
                <a:latin typeface="Calibri"/>
              </a:rPr>
              <a:t>The </a:t>
            </a:r>
            <a:r>
              <a:rPr lang="en-US" sz="2750" b="1" kern="0" dirty="0">
                <a:solidFill>
                  <a:sysClr val="windowText" lastClr="000000"/>
                </a:solidFill>
                <a:latin typeface="Calibri"/>
              </a:rPr>
              <a:t>3D projection technology</a:t>
            </a:r>
            <a:r>
              <a:rPr lang="en-US" sz="2750" kern="0" dirty="0">
                <a:solidFill>
                  <a:sysClr val="windowText" lastClr="000000"/>
                </a:solidFill>
                <a:latin typeface="Calibri"/>
              </a:rPr>
              <a:t>.</a:t>
            </a:r>
          </a:p>
          <a:p>
            <a:r>
              <a:rPr lang="en-US" sz="2750" kern="0" dirty="0">
                <a:solidFill>
                  <a:sysClr val="windowText" lastClr="000000"/>
                </a:solidFill>
                <a:latin typeface="Calibri"/>
              </a:rPr>
              <a:t>This activity helps </a:t>
            </a:r>
            <a:r>
              <a:rPr lang="en-US" sz="2750" b="1" kern="0" dirty="0">
                <a:solidFill>
                  <a:sysClr val="windowText" lastClr="000000"/>
                </a:solidFill>
                <a:latin typeface="Calibri"/>
              </a:rPr>
              <a:t>identify analytical thinking styles</a:t>
            </a:r>
            <a:r>
              <a:rPr lang="en-US" sz="2750" kern="0" dirty="0">
                <a:solidFill>
                  <a:sysClr val="windowText" lastClr="000000"/>
                </a:solidFill>
                <a:latin typeface="Calibri"/>
              </a:rPr>
              <a:t>—whether you focus more on </a:t>
            </a:r>
            <a:r>
              <a:rPr lang="en-US" sz="2750" b="1" kern="0" dirty="0">
                <a:solidFill>
                  <a:sysClr val="windowText" lastClr="000000"/>
                </a:solidFill>
                <a:latin typeface="Calibri"/>
              </a:rPr>
              <a:t>people, details, environment, or technology</a:t>
            </a:r>
            <a:r>
              <a:rPr lang="en-US" sz="2750" kern="0" dirty="0">
                <a:solidFill>
                  <a:sysClr val="windowText" lastClr="000000"/>
                </a:solidFill>
                <a:latin typeface="Calibri"/>
              </a:rPr>
              <a:t>. </a:t>
            </a:r>
          </a:p>
        </p:txBody>
      </p:sp>
      <p:pic>
        <p:nvPicPr>
          <p:cNvPr id="6" name="Picture 5">
            <a:extLst>
              <a:ext uri="{FF2B5EF4-FFF2-40B4-BE49-F238E27FC236}">
                <a16:creationId xmlns:a16="http://schemas.microsoft.com/office/drawing/2014/main" id="{CA4E70A7-018C-BCEF-DD44-5F29B176549D}"/>
              </a:ext>
            </a:extLst>
          </p:cNvPr>
          <p:cNvPicPr>
            <a:picLocks noChangeAspect="1"/>
          </p:cNvPicPr>
          <p:nvPr/>
        </p:nvPicPr>
        <p:blipFill>
          <a:blip r:embed="rId2"/>
          <a:srcRect l="21667" t="24815" r="25000" b="18889"/>
          <a:stretch/>
        </p:blipFill>
        <p:spPr>
          <a:xfrm>
            <a:off x="5775192" y="885806"/>
            <a:ext cx="4876800" cy="2895600"/>
          </a:xfrm>
          <a:prstGeom prst="rect">
            <a:avLst/>
          </a:prstGeom>
        </p:spPr>
      </p:pic>
    </p:spTree>
    <p:extLst>
      <p:ext uri="{BB962C8B-B14F-4D97-AF65-F5344CB8AC3E}">
        <p14:creationId xmlns:p14="http://schemas.microsoft.com/office/powerpoint/2010/main" val="2078357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2A46-F0ED-16B7-6B31-F0F8014C9557}"/>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114339BA-FF39-9E4A-35D1-048D1FE83244}"/>
              </a:ext>
            </a:extLst>
          </p:cNvPr>
          <p:cNvSpPr>
            <a:spLocks noChangeArrowheads="1"/>
          </p:cNvSpPr>
          <p:nvPr/>
        </p:nvSpPr>
        <p:spPr bwMode="auto">
          <a:xfrm>
            <a:off x="1536290" y="1586299"/>
            <a:ext cx="227371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kern="0" dirty="0">
                <a:solidFill>
                  <a:sysClr val="windowText" lastClr="000000"/>
                </a:solidFill>
              </a:rPr>
              <a:t>Physically destroying your computer’s hard drive</a:t>
            </a:r>
            <a:endParaRPr lang="en-US" altLang="en-US" kern="0" dirty="0">
              <a:solidFill>
                <a:prstClr val="black"/>
              </a:solidFill>
              <a:latin typeface="Calibri"/>
            </a:endParaRPr>
          </a:p>
        </p:txBody>
      </p:sp>
      <p:sp>
        <p:nvSpPr>
          <p:cNvPr id="13" name="object 2">
            <a:extLst>
              <a:ext uri="{FF2B5EF4-FFF2-40B4-BE49-F238E27FC236}">
                <a16:creationId xmlns:a16="http://schemas.microsoft.com/office/drawing/2014/main" id="{D3B36E92-4D16-B03C-BBBD-9520D3A13919}"/>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6" name="Picture 5">
            <a:extLst>
              <a:ext uri="{FF2B5EF4-FFF2-40B4-BE49-F238E27FC236}">
                <a16:creationId xmlns:a16="http://schemas.microsoft.com/office/drawing/2014/main" id="{61646293-EAD9-290F-4184-E03CE157DCA0}"/>
              </a:ext>
            </a:extLst>
          </p:cNvPr>
          <p:cNvPicPr>
            <a:picLocks noChangeAspect="1"/>
          </p:cNvPicPr>
          <p:nvPr/>
        </p:nvPicPr>
        <p:blipFill>
          <a:blip r:embed="rId2"/>
          <a:srcRect l="40000" t="38148" r="18333" b="32222"/>
          <a:stretch/>
        </p:blipFill>
        <p:spPr>
          <a:xfrm>
            <a:off x="3984492" y="1447800"/>
            <a:ext cx="6667500" cy="2667000"/>
          </a:xfrm>
          <a:prstGeom prst="rect">
            <a:avLst/>
          </a:prstGeom>
        </p:spPr>
      </p:pic>
    </p:spTree>
    <p:extLst>
      <p:ext uri="{BB962C8B-B14F-4D97-AF65-F5344CB8AC3E}">
        <p14:creationId xmlns:p14="http://schemas.microsoft.com/office/powerpoint/2010/main" val="33824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379CE-E3D8-C6EB-129D-B4BE997C8FD7}"/>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3D9ADE65-9F62-7EC7-27CF-F2DE6845230F}"/>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34E9D7CD-7A76-D241-0527-AEF3D7F93C3B}"/>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53CEEC75-8598-4E44-3CB3-49AE65868A8F}"/>
              </a:ext>
            </a:extLst>
          </p:cNvPr>
          <p:cNvPicPr>
            <a:picLocks noChangeAspect="1"/>
          </p:cNvPicPr>
          <p:nvPr/>
        </p:nvPicPr>
        <p:blipFill>
          <a:blip r:embed="rId2"/>
          <a:srcRect l="40833" t="38148" r="16667" b="35185"/>
          <a:stretch/>
        </p:blipFill>
        <p:spPr>
          <a:xfrm>
            <a:off x="6096000" y="1066801"/>
            <a:ext cx="4555992" cy="1607997"/>
          </a:xfrm>
          <a:prstGeom prst="rect">
            <a:avLst/>
          </a:prstGeom>
        </p:spPr>
      </p:pic>
    </p:spTree>
    <p:extLst>
      <p:ext uri="{BB962C8B-B14F-4D97-AF65-F5344CB8AC3E}">
        <p14:creationId xmlns:p14="http://schemas.microsoft.com/office/powerpoint/2010/main" val="3250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579B-0191-9108-78C6-60F8444FCEC9}"/>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78544AE0-DBA9-3F0D-8942-B121AB8E13AD}"/>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F3448B1E-F4D7-84D5-FAD5-E4FDF26135E6}"/>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3" name="Picture 2">
            <a:extLst>
              <a:ext uri="{FF2B5EF4-FFF2-40B4-BE49-F238E27FC236}">
                <a16:creationId xmlns:a16="http://schemas.microsoft.com/office/drawing/2014/main" id="{614D433B-7A51-E63B-BE97-D753D5C7CDAE}"/>
              </a:ext>
            </a:extLst>
          </p:cNvPr>
          <p:cNvPicPr>
            <a:picLocks noChangeAspect="1"/>
          </p:cNvPicPr>
          <p:nvPr/>
        </p:nvPicPr>
        <p:blipFill>
          <a:blip r:embed="rId2"/>
          <a:srcRect l="40833" t="38148" r="16667" b="35185"/>
          <a:stretch/>
        </p:blipFill>
        <p:spPr>
          <a:xfrm>
            <a:off x="6096000" y="1066801"/>
            <a:ext cx="4555992" cy="1607997"/>
          </a:xfrm>
          <a:prstGeom prst="rect">
            <a:avLst/>
          </a:prstGeom>
        </p:spPr>
      </p:pic>
    </p:spTree>
    <p:extLst>
      <p:ext uri="{BB962C8B-B14F-4D97-AF65-F5344CB8AC3E}">
        <p14:creationId xmlns:p14="http://schemas.microsoft.com/office/powerpoint/2010/main" val="1819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2777-6FB2-130D-2A80-DE11DD733E18}"/>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4B67C06A-F6D9-B074-A081-9362D52DEF62}"/>
              </a:ext>
            </a:extLst>
          </p:cNvPr>
          <p:cNvSpPr>
            <a:spLocks noChangeArrowheads="1"/>
          </p:cNvSpPr>
          <p:nvPr/>
        </p:nvSpPr>
        <p:spPr bwMode="auto">
          <a:xfrm>
            <a:off x="1676401" y="1143001"/>
            <a:ext cx="47121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kern="0" dirty="0">
                <a:solidFill>
                  <a:sysClr val="windowText" lastClr="000000"/>
                </a:solidFill>
                <a:latin typeface="Calibri"/>
              </a:rPr>
              <a:t>"To cause physical damage to equipment controlled by computers."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Stuxnet was a highly sophisticated cyberweapon designed to target industrial control systems (ICS), specifically Iran’s nuclear centrifuges.</a:t>
            </a:r>
          </a:p>
          <a:p>
            <a:pPr eaLnBrk="0" fontAlgn="base" hangingPunct="0">
              <a:spcBef>
                <a:spcPct val="0"/>
              </a:spcBef>
              <a:spcAft>
                <a:spcPct val="0"/>
              </a:spcAft>
            </a:pPr>
            <a:endParaRPr lang="en-US" sz="1400" kern="0" dirty="0">
              <a:solidFill>
                <a:sysClr val="windowText" lastClr="000000"/>
              </a:solidFill>
              <a:latin typeface="Calibri"/>
            </a:endParaRPr>
          </a:p>
          <a:p>
            <a:pPr eaLnBrk="0" fontAlgn="base" hangingPunct="0">
              <a:spcBef>
                <a:spcPct val="0"/>
              </a:spcBef>
              <a:spcAft>
                <a:spcPct val="0"/>
              </a:spcAft>
            </a:pPr>
            <a:r>
              <a:rPr lang="en-US" sz="1400" kern="0" dirty="0">
                <a:solidFill>
                  <a:sysClr val="windowText" lastClr="000000"/>
                </a:solidFill>
                <a:latin typeface="Calibri"/>
              </a:rPr>
              <a:t>How Stuxnet Worked:</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infected Windows computers through USB drives and spread across networks.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targeted Siemens PLCs (Programmable Logic Controllers) used in nuclear enrichment facilities.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altered the centrifuge speeds, causing them to malfunction and physically break down over time.</a:t>
            </a:r>
          </a:p>
          <a:p>
            <a:pPr eaLnBrk="0" fontAlgn="base" hangingPunct="0">
              <a:spcBef>
                <a:spcPct val="0"/>
              </a:spcBef>
              <a:spcAft>
                <a:spcPct val="0"/>
              </a:spcAft>
            </a:pPr>
            <a:r>
              <a:rPr lang="en-US" sz="1400" kern="0" dirty="0">
                <a:solidFill>
                  <a:sysClr val="windowText" lastClr="000000"/>
                </a:solidFill>
                <a:latin typeface="Calibri"/>
              </a:rPr>
              <a:t>Why Stuxnet Was Unique: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one of the first known cyberattacks that caused real-world physical damage.</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was not designed to steal data or take control of computers, but to destroy industrial equipment.</a:t>
            </a:r>
          </a:p>
          <a:p>
            <a:pPr eaLnBrk="0" fontAlgn="base" hangingPunct="0">
              <a:spcBef>
                <a:spcPct val="0"/>
              </a:spcBef>
              <a:spcAft>
                <a:spcPct val="0"/>
              </a:spcAft>
            </a:pPr>
            <a:r>
              <a:rPr lang="en-US" sz="1400" kern="0" dirty="0">
                <a:solidFill>
                  <a:sysClr val="windowText" lastClr="000000"/>
                </a:solidFill>
                <a:latin typeface="Calibri"/>
              </a:rPr>
              <a:t>Impact:</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delayed Iran’s nuclear program by damaging thousands of centrifuges.</a:t>
            </a:r>
          </a:p>
          <a:p>
            <a:pPr marL="285750" indent="-285750" eaLnBrk="0" fontAlgn="base" hangingPunct="0">
              <a:spcBef>
                <a:spcPct val="0"/>
              </a:spcBef>
              <a:spcAft>
                <a:spcPct val="0"/>
              </a:spcAft>
              <a:buFont typeface="Arial" panose="020B0604020202020204" pitchFamily="34" charset="0"/>
              <a:buChar char="•"/>
            </a:pPr>
            <a:r>
              <a:rPr lang="en-US" sz="1400" kern="0" dirty="0">
                <a:solidFill>
                  <a:sysClr val="windowText" lastClr="000000"/>
                </a:solidFill>
                <a:latin typeface="Calibri"/>
              </a:rPr>
              <a:t>It set a precedent for cyber warfare and industrial sabotage.</a:t>
            </a:r>
          </a:p>
        </p:txBody>
      </p:sp>
      <p:sp>
        <p:nvSpPr>
          <p:cNvPr id="13" name="object 2">
            <a:extLst>
              <a:ext uri="{FF2B5EF4-FFF2-40B4-BE49-F238E27FC236}">
                <a16:creationId xmlns:a16="http://schemas.microsoft.com/office/drawing/2014/main" id="{8E0E3CC0-7C7E-129C-EAB4-134128EDFA45}"/>
              </a:ext>
            </a:extLst>
          </p:cNvPr>
          <p:cNvSpPr txBox="1">
            <a:spLocks noGrp="1"/>
          </p:cNvSpPr>
          <p:nvPr>
            <p:ph type="title"/>
          </p:nvPr>
        </p:nvSpPr>
        <p:spPr>
          <a:xfrm>
            <a:off x="1536290" y="-19570"/>
            <a:ext cx="9115703" cy="459100"/>
          </a:xfrm>
          <a:prstGeom prst="rect">
            <a:avLst/>
          </a:prstGeom>
          <a:noFill/>
        </p:spPr>
        <p:txBody>
          <a:bodyPr vert="horz" wrap="square" lIns="0" tIns="12700" rIns="0" bIns="0" rtlCol="0">
            <a:spAutoFit/>
          </a:bodyPr>
          <a:lstStyle/>
          <a:p>
            <a:pPr marL="12700">
              <a:spcBef>
                <a:spcPts val="100"/>
              </a:spcBef>
            </a:pPr>
            <a:r>
              <a:rPr lang="en-US" dirty="0">
                <a:latin typeface="+mj-lt"/>
              </a:rPr>
              <a:t>Preparation for Lab 1: Cyber Career Exploration Workshop</a:t>
            </a:r>
            <a:endParaRPr spc="-10" dirty="0">
              <a:latin typeface="+mj-lt"/>
            </a:endParaRPr>
          </a:p>
        </p:txBody>
      </p:sp>
      <p:pic>
        <p:nvPicPr>
          <p:cNvPr id="4" name="Picture 3">
            <a:extLst>
              <a:ext uri="{FF2B5EF4-FFF2-40B4-BE49-F238E27FC236}">
                <a16:creationId xmlns:a16="http://schemas.microsoft.com/office/drawing/2014/main" id="{3C1E460F-9F9B-A9FA-2B5E-6E891A1E20E7}"/>
              </a:ext>
            </a:extLst>
          </p:cNvPr>
          <p:cNvPicPr>
            <a:picLocks noChangeAspect="1"/>
          </p:cNvPicPr>
          <p:nvPr/>
        </p:nvPicPr>
        <p:blipFill>
          <a:blip r:embed="rId2"/>
          <a:srcRect l="41667" t="38148" r="24167" b="26296"/>
          <a:stretch/>
        </p:blipFill>
        <p:spPr>
          <a:xfrm>
            <a:off x="6219826" y="1143000"/>
            <a:ext cx="4295775" cy="2514600"/>
          </a:xfrm>
          <a:prstGeom prst="rect">
            <a:avLst/>
          </a:prstGeom>
        </p:spPr>
      </p:pic>
    </p:spTree>
    <p:extLst>
      <p:ext uri="{BB962C8B-B14F-4D97-AF65-F5344CB8AC3E}">
        <p14:creationId xmlns:p14="http://schemas.microsoft.com/office/powerpoint/2010/main" val="370802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2BE65-3963-34AC-BA2B-FD55461E07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521A12-133E-046E-1E83-04060B9C0D70}"/>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2E5E7A0D-444E-C9FD-25D2-DD469C028604}"/>
              </a:ext>
            </a:extLst>
          </p:cNvPr>
          <p:cNvSpPr txBox="1"/>
          <p:nvPr/>
        </p:nvSpPr>
        <p:spPr>
          <a:xfrm>
            <a:off x="1560450" y="1447801"/>
            <a:ext cx="9091542" cy="1384995"/>
          </a:xfrm>
          <a:prstGeom prst="rect">
            <a:avLst/>
          </a:prstGeom>
          <a:noFill/>
        </p:spPr>
        <p:txBody>
          <a:bodyPr wrap="square">
            <a:spAutoFit/>
          </a:bodyPr>
          <a:lstStyle/>
          <a:p>
            <a:pPr algn="just"/>
            <a:r>
              <a:rPr lang="en-AU" sz="2800" b="1" kern="0" dirty="0">
                <a:solidFill>
                  <a:sysClr val="windowText" lastClr="000000"/>
                </a:solidFill>
                <a:latin typeface="Calibri"/>
                <a:ea typeface="Times New Roman" panose="02020603050405020304" pitchFamily="18" charset="0"/>
              </a:rPr>
              <a:t>Step 8: After completion, paste a screenshot of your achievements page. </a:t>
            </a:r>
            <a:r>
              <a:rPr lang="en-AU" sz="2800" kern="0" dirty="0">
                <a:solidFill>
                  <a:sysClr val="windowText" lastClr="000000"/>
                </a:solidFill>
                <a:latin typeface="Calibri"/>
                <a:ea typeface="Times New Roman" panose="02020603050405020304" pitchFamily="18" charset="0"/>
              </a:rPr>
              <a:t>Also paste a screenshot of leader board score (click on view leader board button).</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2324867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159F2-2CF3-3688-C96A-0F98972128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C1D6577-C618-4129-4957-B925E09B9B4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pic>
        <p:nvPicPr>
          <p:cNvPr id="4" name="Picture 3">
            <a:extLst>
              <a:ext uri="{FF2B5EF4-FFF2-40B4-BE49-F238E27FC236}">
                <a16:creationId xmlns:a16="http://schemas.microsoft.com/office/drawing/2014/main" id="{49537EBD-3D65-86C0-AA07-C16BB5863643}"/>
              </a:ext>
            </a:extLst>
          </p:cNvPr>
          <p:cNvPicPr>
            <a:picLocks noChangeAspect="1"/>
          </p:cNvPicPr>
          <p:nvPr/>
        </p:nvPicPr>
        <p:blipFill>
          <a:blip r:embed="rId2"/>
          <a:srcRect l="22207" t="16104" r="23831" b="9957"/>
          <a:stretch/>
        </p:blipFill>
        <p:spPr>
          <a:xfrm>
            <a:off x="2804676" y="893618"/>
            <a:ext cx="6578930" cy="5070764"/>
          </a:xfrm>
          <a:prstGeom prst="rect">
            <a:avLst/>
          </a:prstGeom>
        </p:spPr>
      </p:pic>
    </p:spTree>
    <p:extLst>
      <p:ext uri="{BB962C8B-B14F-4D97-AF65-F5344CB8AC3E}">
        <p14:creationId xmlns:p14="http://schemas.microsoft.com/office/powerpoint/2010/main" val="4046778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0D4BB-9218-9C18-3496-5073FA9D2DC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F419D9-F190-D6ED-84F9-7D016C7CA8D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CA204278-126C-DFF8-7173-D16A542C1EDB}"/>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are the security goals?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086510D-5A16-CCCD-5CE5-DD15C80DF578}"/>
              </a:ext>
            </a:extLst>
          </p:cNvPr>
          <p:cNvSpPr txBox="1"/>
          <p:nvPr/>
        </p:nvSpPr>
        <p:spPr>
          <a:xfrm>
            <a:off x="1560450" y="2805983"/>
            <a:ext cx="8869218" cy="523220"/>
          </a:xfrm>
          <a:prstGeom prst="rect">
            <a:avLst/>
          </a:prstGeom>
          <a:noFill/>
        </p:spPr>
        <p:txBody>
          <a:bodyPr wrap="square">
            <a:spAutoFit/>
          </a:bodyPr>
          <a:lstStyle/>
          <a:p>
            <a:pPr marL="457200">
              <a:spcAft>
                <a:spcPts val="1200"/>
              </a:spcAft>
            </a:pPr>
            <a:r>
              <a:rPr lang="en-AU" sz="2800" kern="0" dirty="0">
                <a:solidFill>
                  <a:srgbClr val="FF0000"/>
                </a:solidFill>
                <a:latin typeface="Calibri"/>
                <a:ea typeface="Times New Roman" panose="02020603050405020304" pitchFamily="18" charset="0"/>
              </a:rPr>
              <a:t>C: Confidentiality;  I: Integrity;  A: Availability </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15274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03D6E-BDB8-8DA5-4475-51FEBDCC29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C88D65-28B1-6DEC-90E4-B3AA55EB947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A7389ABB-46A3-0DAD-08B1-88F8F9280A1D}"/>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are the common security threats?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693CAFAD-7C39-1D7D-CF6F-3E87CCC4D6FD}"/>
              </a:ext>
            </a:extLst>
          </p:cNvPr>
          <p:cNvSpPr txBox="1"/>
          <p:nvPr/>
        </p:nvSpPr>
        <p:spPr>
          <a:xfrm>
            <a:off x="1524001" y="2971801"/>
            <a:ext cx="8929919" cy="1318181"/>
          </a:xfrm>
          <a:prstGeom prst="rect">
            <a:avLst/>
          </a:prstGeom>
          <a:noFill/>
        </p:spPr>
        <p:txBody>
          <a:bodyPr wrap="square">
            <a:spAutoFit/>
          </a:bodyPr>
          <a:lstStyle/>
          <a:p>
            <a:pPr marL="457200">
              <a:lnSpc>
                <a:spcPct val="150000"/>
              </a:lnSpc>
              <a:spcAft>
                <a:spcPts val="1200"/>
              </a:spcAft>
            </a:pPr>
            <a:r>
              <a:rPr lang="en-AU" sz="2800" kern="0" dirty="0">
                <a:solidFill>
                  <a:srgbClr val="FF0000"/>
                </a:solidFill>
                <a:latin typeface="Calibri"/>
                <a:ea typeface="Times New Roman" panose="02020603050405020304" pitchFamily="18" charset="0"/>
              </a:rPr>
              <a:t>Intrusion, Malware (virus, worm, </a:t>
            </a:r>
            <a:r>
              <a:rPr lang="en-AU" sz="2800" kern="0" dirty="0" err="1">
                <a:solidFill>
                  <a:srgbClr val="FF0000"/>
                </a:solidFill>
                <a:latin typeface="Calibri"/>
                <a:ea typeface="Times New Roman" panose="02020603050405020304" pitchFamily="18" charset="0"/>
              </a:rPr>
              <a:t>trozan</a:t>
            </a:r>
            <a:r>
              <a:rPr lang="en-AU" sz="2800" kern="0" dirty="0">
                <a:solidFill>
                  <a:srgbClr val="FF0000"/>
                </a:solidFill>
                <a:latin typeface="Calibri"/>
                <a:ea typeface="Times New Roman" panose="02020603050405020304" pitchFamily="18" charset="0"/>
              </a:rPr>
              <a:t> horse), Phishing, Spyware, Spam</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8699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1293-7DE6-EA1C-10EF-CCEDC3AFD0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B7F967-E784-F171-F2E3-30A5A306287D}"/>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EDA6D1EC-F3C6-5527-9938-7E46561ECA40}"/>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Define some security measures to protect your computer</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8C3100C-3A31-C473-F02D-B23CC8BA4511}"/>
              </a:ext>
            </a:extLst>
          </p:cNvPr>
          <p:cNvSpPr txBox="1"/>
          <p:nvPr/>
        </p:nvSpPr>
        <p:spPr>
          <a:xfrm>
            <a:off x="1575709" y="2773898"/>
            <a:ext cx="9095260" cy="2677656"/>
          </a:xfrm>
          <a:prstGeom prst="rect">
            <a:avLst/>
          </a:prstGeom>
          <a:noFill/>
        </p:spPr>
        <p:txBody>
          <a:bodyPr wrap="square">
            <a:spAutoFit/>
          </a:bodyPr>
          <a:lstStyle/>
          <a:p>
            <a:pPr marL="228600"/>
            <a:r>
              <a:rPr lang="en-AU" sz="2800" kern="0" dirty="0">
                <a:solidFill>
                  <a:srgbClr val="FF0000"/>
                </a:solidFill>
                <a:latin typeface="Calibri"/>
                <a:ea typeface="Times New Roman" panose="02020603050405020304" pitchFamily="18" charset="0"/>
              </a:rPr>
              <a:t>Safely mange your password.</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Safely manage your email account</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Secure your computer</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Protect the data you are handling</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Avoid risky </a:t>
            </a:r>
            <a:r>
              <a:rPr lang="en-AU" sz="2800" kern="0" dirty="0" err="1">
                <a:solidFill>
                  <a:srgbClr val="FF0000"/>
                </a:solidFill>
                <a:latin typeface="Calibri"/>
                <a:ea typeface="Times New Roman" panose="02020603050405020304" pitchFamily="18" charset="0"/>
              </a:rPr>
              <a:t>behavior</a:t>
            </a:r>
            <a:r>
              <a:rPr lang="en-AU" sz="2800" kern="0" dirty="0">
                <a:solidFill>
                  <a:srgbClr val="FF0000"/>
                </a:solidFill>
                <a:latin typeface="Calibri"/>
                <a:ea typeface="Times New Roman" panose="02020603050405020304" pitchFamily="18" charset="0"/>
              </a:rPr>
              <a:t> online.</a:t>
            </a:r>
            <a:endParaRPr lang="en-US" sz="2800" kern="0" dirty="0">
              <a:solidFill>
                <a:sysClr val="windowText" lastClr="000000"/>
              </a:solidFill>
              <a:latin typeface="Calibri"/>
              <a:ea typeface="Times New Roman" panose="02020603050405020304" pitchFamily="18" charset="0"/>
            </a:endParaRPr>
          </a:p>
          <a:p>
            <a:pPr marL="228600"/>
            <a:r>
              <a:rPr lang="en-AU" sz="2800" kern="0" dirty="0">
                <a:solidFill>
                  <a:srgbClr val="FF0000"/>
                </a:solidFill>
                <a:latin typeface="Calibri"/>
                <a:ea typeface="Times New Roman" panose="02020603050405020304" pitchFamily="18" charset="0"/>
              </a:rPr>
              <a:t>Be aware of security guidelines, policies, and procedures</a:t>
            </a:r>
            <a:endParaRPr lang="en-US" sz="28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88860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9CFB-FF0D-656A-1F91-08C4157C25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962B54-8D60-5755-8801-95BBA2B70606}"/>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D1A7FE00-E4D2-E76B-3837-1911EC799E02}"/>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What is Identity theft? How it happens?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E3BCCF41-4D7F-48AD-6880-1F768BD800C6}"/>
              </a:ext>
            </a:extLst>
          </p:cNvPr>
          <p:cNvSpPr txBox="1"/>
          <p:nvPr/>
        </p:nvSpPr>
        <p:spPr>
          <a:xfrm>
            <a:off x="1560451" y="2871848"/>
            <a:ext cx="9143999" cy="3970318"/>
          </a:xfrm>
          <a:prstGeom prst="rect">
            <a:avLst/>
          </a:prstGeom>
          <a:noFill/>
        </p:spPr>
        <p:txBody>
          <a:bodyPr wrap="square">
            <a:spAutoFit/>
          </a:bodyPr>
          <a:lstStyle/>
          <a:p>
            <a:pPr>
              <a:spcAft>
                <a:spcPts val="1200"/>
              </a:spcAft>
            </a:pPr>
            <a:r>
              <a:rPr lang="en-AU" sz="2200" kern="0" dirty="0">
                <a:solidFill>
                  <a:srgbClr val="FF0000"/>
                </a:solidFill>
                <a:latin typeface="Calibri"/>
                <a:ea typeface="Times New Roman" panose="02020603050405020304" pitchFamily="18" charset="0"/>
              </a:rPr>
              <a:t>Identity Theft is a crime in which an impostor  obtains key pieces of Personal Identifying  Information (PII) such as Social Security  Numbers and driver’s license numbers  and uses them for their own personal gain.</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Stolen wallet</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Pilfered mail</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Computer virus</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Phishing and Social Engineering</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Social Networking account</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License plate</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Health records</a:t>
            </a:r>
            <a:endParaRPr lang="en-US" sz="2200" kern="0" dirty="0">
              <a:solidFill>
                <a:sysClr val="windowText" lastClr="000000"/>
              </a:solidFill>
              <a:latin typeface="Calibri"/>
              <a:ea typeface="Times New Roman" panose="02020603050405020304" pitchFamily="18" charset="0"/>
            </a:endParaRPr>
          </a:p>
          <a:p>
            <a:pPr marL="342900" indent="-342900">
              <a:buFont typeface="Symbol" panose="05050102010706020507" pitchFamily="18" charset="2"/>
              <a:buChar char=""/>
            </a:pPr>
            <a:r>
              <a:rPr lang="en-AU" sz="2200" kern="0" dirty="0">
                <a:solidFill>
                  <a:srgbClr val="FF0000"/>
                </a:solidFill>
                <a:latin typeface="Calibri"/>
                <a:ea typeface="Times New Roman" panose="02020603050405020304" pitchFamily="18" charset="0"/>
              </a:rPr>
              <a:t>Financial Data</a:t>
            </a:r>
            <a:endParaRPr lang="en-US" sz="2200" kern="0" dirty="0">
              <a:solidFill>
                <a:sysClr val="windowText" lastClr="000000"/>
              </a:solidFill>
              <a:latin typeface="Calibri"/>
              <a:ea typeface="Times New Roman" panose="02020603050405020304" pitchFamily="18" charset="0"/>
            </a:endParaRPr>
          </a:p>
        </p:txBody>
      </p:sp>
    </p:spTree>
    <p:extLst>
      <p:ext uri="{BB962C8B-B14F-4D97-AF65-F5344CB8AC3E}">
        <p14:creationId xmlns:p14="http://schemas.microsoft.com/office/powerpoint/2010/main" val="21591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1E001-D864-90AD-EEAB-070118E843A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26D7EDF-3738-1058-3F82-50CECB567DC3}"/>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C7601F25-5511-6EF7-FE24-7727E6B89C2C}"/>
              </a:ext>
            </a:extLst>
          </p:cNvPr>
          <p:cNvSpPr txBox="1"/>
          <p:nvPr/>
        </p:nvSpPr>
        <p:spPr>
          <a:xfrm>
            <a:off x="1524000" y="948690"/>
            <a:ext cx="4572000" cy="3539430"/>
          </a:xfrm>
          <a:prstGeom prst="rect">
            <a:avLst/>
          </a:prstGeom>
          <a:noFill/>
        </p:spPr>
        <p:txBody>
          <a:bodyPr wrap="square">
            <a:spAutoFit/>
          </a:bodyPr>
          <a:lstStyle/>
          <a:p>
            <a:r>
              <a:rPr lang="en-US" sz="2800" kern="0" dirty="0">
                <a:solidFill>
                  <a:sysClr val="windowText" lastClr="000000"/>
                </a:solidFill>
                <a:latin typeface="Calibri"/>
              </a:rPr>
              <a:t>In any industry, including </a:t>
            </a:r>
            <a:r>
              <a:rPr lang="en-US" sz="2800" b="1" kern="0" dirty="0">
                <a:solidFill>
                  <a:sysClr val="windowText" lastClr="000000"/>
                </a:solidFill>
                <a:latin typeface="Calibri"/>
              </a:rPr>
              <a:t>cybersecurity and technology</a:t>
            </a:r>
            <a:r>
              <a:rPr lang="en-US" sz="2800" kern="0" dirty="0">
                <a:solidFill>
                  <a:sysClr val="windowText" lastClr="000000"/>
                </a:solidFill>
                <a:latin typeface="Calibri"/>
              </a:rPr>
              <a:t>, different roles suit different personalities and skills. This activity helps students </a:t>
            </a:r>
            <a:r>
              <a:rPr lang="en-US" sz="2800" b="1" kern="0" dirty="0">
                <a:solidFill>
                  <a:sysClr val="windowText" lastClr="000000"/>
                </a:solidFill>
                <a:latin typeface="Calibri"/>
              </a:rPr>
              <a:t>identify their strengths and preferences</a:t>
            </a:r>
            <a:r>
              <a:rPr lang="en-US" sz="2800" kern="0" dirty="0">
                <a:solidFill>
                  <a:sysClr val="windowText" lastClr="000000"/>
                </a:solidFill>
                <a:latin typeface="Calibri"/>
              </a:rPr>
              <a:t> in a team setting.</a:t>
            </a:r>
            <a:endParaRPr lang="en-US" sz="2750" kern="0" dirty="0">
              <a:solidFill>
                <a:sysClr val="windowText" lastClr="000000"/>
              </a:solidFill>
              <a:latin typeface="Calibri"/>
            </a:endParaRPr>
          </a:p>
        </p:txBody>
      </p:sp>
      <p:pic>
        <p:nvPicPr>
          <p:cNvPr id="4" name="Picture 3">
            <a:extLst>
              <a:ext uri="{FF2B5EF4-FFF2-40B4-BE49-F238E27FC236}">
                <a16:creationId xmlns:a16="http://schemas.microsoft.com/office/drawing/2014/main" id="{0DB5C3D5-AF44-8988-8760-6B2C7E9F6EE3}"/>
              </a:ext>
            </a:extLst>
          </p:cNvPr>
          <p:cNvPicPr>
            <a:picLocks noChangeAspect="1"/>
          </p:cNvPicPr>
          <p:nvPr/>
        </p:nvPicPr>
        <p:blipFill>
          <a:blip r:embed="rId2"/>
          <a:srcRect l="21667" t="24815" r="24167" b="21852"/>
          <a:stretch/>
        </p:blipFill>
        <p:spPr>
          <a:xfrm>
            <a:off x="5715000" y="1066800"/>
            <a:ext cx="4953000" cy="2743200"/>
          </a:xfrm>
          <a:prstGeom prst="rect">
            <a:avLst/>
          </a:prstGeom>
        </p:spPr>
      </p:pic>
    </p:spTree>
    <p:extLst>
      <p:ext uri="{BB962C8B-B14F-4D97-AF65-F5344CB8AC3E}">
        <p14:creationId xmlns:p14="http://schemas.microsoft.com/office/powerpoint/2010/main" val="3484598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29428-1EA6-0F36-3D1A-30F960A323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A8FA0-3EBE-8CE9-DBD6-2CD9C7901A4A}"/>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62C5E8A8-0215-A151-1797-A84899D2573E}"/>
              </a:ext>
            </a:extLst>
          </p:cNvPr>
          <p:cNvSpPr txBox="1"/>
          <p:nvPr/>
        </p:nvSpPr>
        <p:spPr>
          <a:xfrm>
            <a:off x="1560450" y="1447801"/>
            <a:ext cx="9091542" cy="1318181"/>
          </a:xfrm>
          <a:prstGeom prst="rect">
            <a:avLst/>
          </a:prstGeom>
          <a:noFill/>
        </p:spPr>
        <p:txBody>
          <a:bodyPr wrap="square">
            <a:spAutoFit/>
          </a:bodyPr>
          <a:lstStyle/>
          <a:p>
            <a:pPr>
              <a:lnSpc>
                <a:spcPct val="150000"/>
              </a:lnSpc>
            </a:pPr>
            <a:r>
              <a:rPr lang="en-AU" sz="2800" b="1" kern="0" dirty="0">
                <a:solidFill>
                  <a:sysClr val="windowText" lastClr="000000"/>
                </a:solidFill>
                <a:latin typeface="Calibri"/>
                <a:ea typeface="Times New Roman" panose="02020603050405020304" pitchFamily="18" charset="0"/>
              </a:rPr>
              <a:t>Part B: Answer the following Questions.</a:t>
            </a:r>
            <a:endParaRPr lang="en-US" sz="2800" kern="0" dirty="0">
              <a:solidFill>
                <a:sysClr val="windowText" lastClr="000000"/>
              </a:solidFill>
              <a:latin typeface="Calibri"/>
              <a:ea typeface="Times New Roman" panose="02020603050405020304" pitchFamily="18" charset="0"/>
            </a:endParaRPr>
          </a:p>
          <a:p>
            <a:pPr marL="457200" indent="-457200">
              <a:lnSpc>
                <a:spcPct val="150000"/>
              </a:lnSpc>
              <a:buFont typeface="Arial" panose="020B0604020202020204" pitchFamily="34" charset="0"/>
              <a:buChar char="•"/>
            </a:pPr>
            <a:r>
              <a:rPr lang="en-AU" sz="2800" kern="0" dirty="0">
                <a:solidFill>
                  <a:sysClr val="windowText" lastClr="000000"/>
                </a:solidFill>
                <a:latin typeface="Calibri"/>
                <a:ea typeface="Times New Roman" panose="02020603050405020304" pitchFamily="18" charset="0"/>
              </a:rPr>
              <a:t>How can you defend against identity theft attacks?</a:t>
            </a:r>
            <a:endParaRPr lang="en-US" sz="2800" kern="0" dirty="0">
              <a:solidFill>
                <a:sysClr val="windowText" lastClr="000000"/>
              </a:solidFill>
              <a:latin typeface="Calibri"/>
              <a:ea typeface="Times New Roman" panose="02020603050405020304" pitchFamily="18" charset="0"/>
            </a:endParaRPr>
          </a:p>
        </p:txBody>
      </p:sp>
      <p:sp>
        <p:nvSpPr>
          <p:cNvPr id="4" name="TextBox 3">
            <a:extLst>
              <a:ext uri="{FF2B5EF4-FFF2-40B4-BE49-F238E27FC236}">
                <a16:creationId xmlns:a16="http://schemas.microsoft.com/office/drawing/2014/main" id="{7FA6490A-FEB2-E328-28A1-251088CA7274}"/>
              </a:ext>
            </a:extLst>
          </p:cNvPr>
          <p:cNvSpPr txBox="1"/>
          <p:nvPr/>
        </p:nvSpPr>
        <p:spPr>
          <a:xfrm>
            <a:off x="1524001" y="2895601"/>
            <a:ext cx="9115703" cy="3139321"/>
          </a:xfrm>
          <a:prstGeom prst="rect">
            <a:avLst/>
          </a:prstGeom>
          <a:noFill/>
        </p:spPr>
        <p:txBody>
          <a:bodyPr wrap="square">
            <a:spAutoFit/>
          </a:bodyPr>
          <a:lstStyle/>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secure your mail box with a lock and make sure mail is cleared regularly</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shred or destroy your personal and financial papers before you throw them away, or keep them in a secure place if you wish to retain them</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always cover the keypad at ATMs or on EFTPOS terminals when entering your PIN, and be aware of your surroundings— is anyone trying to observe or watch you, are there any strange or loose fixtures attached to the machine or terminal?</a:t>
            </a:r>
          </a:p>
          <a:p>
            <a:pPr marL="342900" indent="-342900">
              <a:buFont typeface="Symbol" panose="05050102010706020507" pitchFamily="18" charset="2"/>
              <a:buChar char=""/>
              <a:tabLst>
                <a:tab pos="457200" algn="l"/>
              </a:tabLst>
            </a:pPr>
            <a:r>
              <a:rPr lang="en-US" sz="2200" kern="0" dirty="0">
                <a:solidFill>
                  <a:srgbClr val="FF0000"/>
                </a:solidFill>
                <a:latin typeface="Calibri"/>
                <a:ea typeface="Times New Roman" panose="02020603050405020304" pitchFamily="18" charset="0"/>
              </a:rPr>
              <a:t>ensure that the virus and security software on your computers and mobile devices is up-to-date and current </a:t>
            </a:r>
          </a:p>
        </p:txBody>
      </p:sp>
    </p:spTree>
    <p:extLst>
      <p:ext uri="{BB962C8B-B14F-4D97-AF65-F5344CB8AC3E}">
        <p14:creationId xmlns:p14="http://schemas.microsoft.com/office/powerpoint/2010/main" val="130282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arn(inVertical)">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2216813" y="713233"/>
            <a:ext cx="8737600" cy="459100"/>
          </a:xfrm>
          <a:prstGeom prst="rect">
            <a:avLst/>
          </a:prstGeom>
        </p:spPr>
        <p:txBody>
          <a:bodyPr vert="horz" wrap="square" lIns="0" tIns="12700" rIns="0" bIns="0" rtlCol="0">
            <a:spAutoFit/>
          </a:bodyPr>
          <a:lstStyle/>
          <a:p>
            <a:pPr marL="12700">
              <a:spcBef>
                <a:spcPts val="100"/>
              </a:spcBef>
            </a:pPr>
            <a:r>
              <a:rPr lang="en-US" dirty="0"/>
              <a:t>Thank You</a:t>
            </a:r>
            <a:endParaRPr spc="-10"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81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object 3">
            <a:extLst>
              <a:ext uri="{FF2B5EF4-FFF2-40B4-BE49-F238E27FC236}">
                <a16:creationId xmlns:a16="http://schemas.microsoft.com/office/drawing/2014/main" id="{1C5F5B67-D420-B363-36D0-076510E9FACF}"/>
              </a:ext>
            </a:extLst>
          </p:cNvPr>
          <p:cNvSpPr txBox="1"/>
          <p:nvPr/>
        </p:nvSpPr>
        <p:spPr>
          <a:xfrm>
            <a:off x="2043611" y="1416812"/>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i="1" kern="0" dirty="0">
                <a:solidFill>
                  <a:srgbClr val="3D3935"/>
                </a:solidFill>
                <a:latin typeface="Calibri"/>
                <a:cs typeface="Arial"/>
              </a:rPr>
              <a:t>Have a Great Learning Day!</a:t>
            </a:r>
            <a:endParaRPr sz="2800" kern="0" dirty="0">
              <a:solidFill>
                <a:sysClr val="windowText" lastClr="000000"/>
              </a:solidFill>
              <a:latin typeface="Calibri"/>
              <a:cs typeface="Arial"/>
            </a:endParaRPr>
          </a:p>
        </p:txBody>
      </p:sp>
      <p:sp>
        <p:nvSpPr>
          <p:cNvPr id="5" name="object 3">
            <a:extLst>
              <a:ext uri="{FF2B5EF4-FFF2-40B4-BE49-F238E27FC236}">
                <a16:creationId xmlns:a16="http://schemas.microsoft.com/office/drawing/2014/main" id="{4D47354F-B664-DD16-78CE-61C2CA4253AA}"/>
              </a:ext>
            </a:extLst>
          </p:cNvPr>
          <p:cNvSpPr txBox="1"/>
          <p:nvPr/>
        </p:nvSpPr>
        <p:spPr>
          <a:xfrm>
            <a:off x="2076270" y="2107462"/>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kern="0" dirty="0">
                <a:solidFill>
                  <a:sysClr val="windowText" lastClr="000000"/>
                </a:solidFill>
                <a:latin typeface="Calibri"/>
              </a:rPr>
              <a:t>Feel free to reach out with any questions!</a:t>
            </a:r>
            <a:endParaRPr sz="2800" kern="0" dirty="0">
              <a:solidFill>
                <a:sysClr val="windowText" lastClr="000000"/>
              </a:solidFill>
              <a:latin typeface="Calibri"/>
              <a:cs typeface="Arial"/>
            </a:endParaRPr>
          </a:p>
        </p:txBody>
      </p:sp>
    </p:spTree>
    <p:extLst>
      <p:ext uri="{BB962C8B-B14F-4D97-AF65-F5344CB8AC3E}">
        <p14:creationId xmlns:p14="http://schemas.microsoft.com/office/powerpoint/2010/main" val="387376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78AF-C9EA-17F9-FFF2-3A564B9DE9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A85C4B-576F-6BAC-110A-E23913ECD9EE}"/>
              </a:ext>
            </a:extLst>
          </p:cNvPr>
          <p:cNvSpPr txBox="1">
            <a:spLocks noGrp="1"/>
          </p:cNvSpPr>
          <p:nvPr>
            <p:ph type="title"/>
          </p:nvPr>
        </p:nvSpPr>
        <p:spPr>
          <a:xfrm>
            <a:off x="1536290" y="-19570"/>
            <a:ext cx="9115703" cy="905376"/>
          </a:xfrm>
          <a:prstGeom prst="rect">
            <a:avLst/>
          </a:prstGeom>
          <a:noFill/>
        </p:spPr>
        <p:txBody>
          <a:bodyPr vert="horz" wrap="square" lIns="0" tIns="12700" rIns="0" bIns="0" rtlCol="0">
            <a:spAutoFit/>
          </a:bodyPr>
          <a:lstStyle/>
          <a:p>
            <a:pPr marL="12700">
              <a:spcBef>
                <a:spcPts val="100"/>
              </a:spcBef>
            </a:pPr>
            <a:r>
              <a:rPr lang="en-US" dirty="0"/>
              <a:t>Preparation for Lab 1: Cyber Career Exploration Workshop</a:t>
            </a:r>
            <a:endParaRPr spc="-10" dirty="0"/>
          </a:p>
        </p:txBody>
      </p:sp>
      <p:sp>
        <p:nvSpPr>
          <p:cNvPr id="5" name="TextBox 4">
            <a:extLst>
              <a:ext uri="{FF2B5EF4-FFF2-40B4-BE49-F238E27FC236}">
                <a16:creationId xmlns:a16="http://schemas.microsoft.com/office/drawing/2014/main" id="{F51CA826-622A-835D-66A1-BE189BB68C57}"/>
              </a:ext>
            </a:extLst>
          </p:cNvPr>
          <p:cNvSpPr txBox="1"/>
          <p:nvPr/>
        </p:nvSpPr>
        <p:spPr>
          <a:xfrm>
            <a:off x="1524000" y="948691"/>
            <a:ext cx="4876800" cy="5847755"/>
          </a:xfrm>
          <a:prstGeom prst="rect">
            <a:avLst/>
          </a:prstGeom>
          <a:noFill/>
        </p:spPr>
        <p:txBody>
          <a:bodyPr wrap="square">
            <a:spAutoFit/>
          </a:bodyPr>
          <a:lstStyle/>
          <a:p>
            <a:r>
              <a:rPr lang="en-US" sz="2200" b="1" kern="0" dirty="0">
                <a:solidFill>
                  <a:sysClr val="windowText" lastClr="000000"/>
                </a:solidFill>
                <a:latin typeface="Calibri"/>
              </a:rPr>
              <a:t>Activity Instructions:</a:t>
            </a:r>
          </a:p>
          <a:p>
            <a:pPr marL="342900" indent="-342900">
              <a:buFont typeface="Arial" panose="020B0604020202020204" pitchFamily="34" charset="0"/>
              <a:buChar char="•"/>
            </a:pPr>
            <a:r>
              <a:rPr lang="en-US" sz="2200" kern="0" dirty="0">
                <a:solidFill>
                  <a:sysClr val="windowText" lastClr="000000"/>
                </a:solidFill>
                <a:latin typeface="Calibri"/>
              </a:rPr>
              <a:t>Imagine working on a </a:t>
            </a:r>
            <a:r>
              <a:rPr lang="en-US" sz="2200" b="1" kern="0" dirty="0">
                <a:solidFill>
                  <a:sysClr val="windowText" lastClr="000000"/>
                </a:solidFill>
                <a:latin typeface="Calibri"/>
              </a:rPr>
              <a:t>television news show</a:t>
            </a:r>
            <a:r>
              <a:rPr lang="en-US" sz="2200" kern="0" dirty="0">
                <a:solidFill>
                  <a:sysClr val="windowText" lastClr="000000"/>
                </a:solidFill>
                <a:latin typeface="Calibri"/>
              </a:rPr>
              <a:t>.</a:t>
            </a:r>
          </a:p>
          <a:p>
            <a:pPr marL="342900" indent="-342900">
              <a:buFont typeface="Arial" panose="020B0604020202020204" pitchFamily="34" charset="0"/>
              <a:buChar char="•"/>
            </a:pPr>
            <a:r>
              <a:rPr lang="en-US" sz="2200" b="1" kern="0" dirty="0">
                <a:solidFill>
                  <a:sysClr val="windowText" lastClr="000000"/>
                </a:solidFill>
                <a:latin typeface="Calibri"/>
              </a:rPr>
              <a:t>Question:</a:t>
            </a:r>
            <a:r>
              <a:rPr lang="en-US" sz="2200" kern="0" dirty="0">
                <a:solidFill>
                  <a:sysClr val="windowText" lastClr="000000"/>
                </a:solidFill>
                <a:latin typeface="Calibri"/>
              </a:rPr>
              <a:t> Which role would you prefer? Which role would you avoid?</a:t>
            </a:r>
          </a:p>
          <a:p>
            <a:pPr marL="342900" indent="-342900">
              <a:buFont typeface="Arial" panose="020B0604020202020204" pitchFamily="34" charset="0"/>
              <a:buChar char="•"/>
            </a:pPr>
            <a:r>
              <a:rPr lang="en-US" sz="2200" b="1" kern="0" dirty="0">
                <a:solidFill>
                  <a:sysClr val="windowText" lastClr="000000"/>
                </a:solidFill>
                <a:latin typeface="Calibri"/>
              </a:rPr>
              <a:t>Options:</a:t>
            </a:r>
            <a:endParaRPr lang="en-US" sz="2200" kern="0" dirty="0">
              <a:solidFill>
                <a:sysClr val="windowText" lastClr="000000"/>
              </a:solidFill>
              <a:latin typeface="Calibri"/>
            </a:endParaRPr>
          </a:p>
          <a:p>
            <a:pPr marL="742950" lvl="1" indent="-285750">
              <a:buFont typeface="Arial" panose="020B0604020202020204" pitchFamily="34" charset="0"/>
              <a:buChar char="•"/>
            </a:pPr>
            <a:r>
              <a:rPr lang="en-US" sz="2200" b="1" kern="0" dirty="0">
                <a:solidFill>
                  <a:sysClr val="windowText" lastClr="000000"/>
                </a:solidFill>
                <a:latin typeface="Calibri"/>
              </a:rPr>
              <a:t>The anchor</a:t>
            </a:r>
            <a:r>
              <a:rPr lang="en-US" sz="2200" kern="0" dirty="0">
                <a:solidFill>
                  <a:sysClr val="windowText" lastClr="000000"/>
                </a:solidFill>
                <a:latin typeface="Calibri"/>
              </a:rPr>
              <a:t> – The face of the news, presenting information to the audience.</a:t>
            </a:r>
          </a:p>
          <a:p>
            <a:pPr marL="742950" lvl="1" indent="-285750">
              <a:buFont typeface="Arial" panose="020B0604020202020204" pitchFamily="34" charset="0"/>
              <a:buChar char="•"/>
            </a:pPr>
            <a:r>
              <a:rPr lang="en-US" sz="2200" b="1" kern="0" dirty="0">
                <a:solidFill>
                  <a:sysClr val="windowText" lastClr="000000"/>
                </a:solidFill>
                <a:latin typeface="Calibri"/>
              </a:rPr>
              <a:t>The weather person</a:t>
            </a:r>
            <a:r>
              <a:rPr lang="en-US" sz="2200" kern="0" dirty="0">
                <a:solidFill>
                  <a:sysClr val="windowText" lastClr="000000"/>
                </a:solidFill>
                <a:latin typeface="Calibri"/>
              </a:rPr>
              <a:t> – Reporting on weather updates and forecasts.</a:t>
            </a:r>
          </a:p>
          <a:p>
            <a:pPr marL="742950" lvl="1" indent="-285750">
              <a:buFont typeface="Arial" panose="020B0604020202020204" pitchFamily="34" charset="0"/>
              <a:buChar char="•"/>
            </a:pPr>
            <a:r>
              <a:rPr lang="en-US" sz="2200" b="1" kern="0" dirty="0">
                <a:solidFill>
                  <a:sysClr val="windowText" lastClr="000000"/>
                </a:solidFill>
                <a:latin typeface="Calibri"/>
              </a:rPr>
              <a:t>The camera person</a:t>
            </a:r>
            <a:r>
              <a:rPr lang="en-US" sz="2200" kern="0" dirty="0">
                <a:solidFill>
                  <a:sysClr val="windowText" lastClr="000000"/>
                </a:solidFill>
                <a:latin typeface="Calibri"/>
              </a:rPr>
              <a:t> – Operating the camera and handling technical aspects.</a:t>
            </a:r>
          </a:p>
          <a:p>
            <a:pPr marL="742950" lvl="1" indent="-285750">
              <a:buFont typeface="Arial" panose="020B0604020202020204" pitchFamily="34" charset="0"/>
              <a:buChar char="•"/>
            </a:pPr>
            <a:r>
              <a:rPr lang="en-US" sz="2200" b="1" kern="0" dirty="0">
                <a:solidFill>
                  <a:sysClr val="windowText" lastClr="000000"/>
                </a:solidFill>
                <a:latin typeface="Calibri"/>
              </a:rPr>
              <a:t>In charge of wardrobe</a:t>
            </a:r>
            <a:r>
              <a:rPr lang="en-US" sz="2200" kern="0" dirty="0">
                <a:solidFill>
                  <a:sysClr val="windowText" lastClr="000000"/>
                </a:solidFill>
                <a:latin typeface="Calibri"/>
              </a:rPr>
              <a:t> – Managing clothing and appearance for the show.</a:t>
            </a:r>
          </a:p>
        </p:txBody>
      </p:sp>
      <p:pic>
        <p:nvPicPr>
          <p:cNvPr id="4" name="Picture 3">
            <a:extLst>
              <a:ext uri="{FF2B5EF4-FFF2-40B4-BE49-F238E27FC236}">
                <a16:creationId xmlns:a16="http://schemas.microsoft.com/office/drawing/2014/main" id="{791F3B4B-E5FF-65FB-DF1A-7BCFAB3983AD}"/>
              </a:ext>
            </a:extLst>
          </p:cNvPr>
          <p:cNvPicPr>
            <a:picLocks noChangeAspect="1"/>
          </p:cNvPicPr>
          <p:nvPr/>
        </p:nvPicPr>
        <p:blipFill>
          <a:blip r:embed="rId2"/>
          <a:srcRect l="21667" t="24815" r="24167" b="21852"/>
          <a:stretch/>
        </p:blipFill>
        <p:spPr>
          <a:xfrm>
            <a:off x="6402917" y="1066800"/>
            <a:ext cx="4265083" cy="2362200"/>
          </a:xfrm>
          <a:prstGeom prst="rect">
            <a:avLst/>
          </a:prstGeom>
        </p:spPr>
      </p:pic>
    </p:spTree>
    <p:extLst>
      <p:ext uri="{BB962C8B-B14F-4D97-AF65-F5344CB8AC3E}">
        <p14:creationId xmlns:p14="http://schemas.microsoft.com/office/powerpoint/2010/main" val="29995400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5029</Words>
  <Application>Microsoft Office PowerPoint</Application>
  <PresentationFormat>Widescreen</PresentationFormat>
  <Paragraphs>433</Paragraphs>
  <Slides>81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vt:lpstr>
      <vt:lpstr>Symbol</vt:lpstr>
      <vt:lpstr>1_Office Theme</vt:lpstr>
      <vt:lpstr>Preparation for Lab 1</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Preparation for Lab 1: Cyber Career Exploration Workshop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2</cp:revision>
  <dcterms:created xsi:type="dcterms:W3CDTF">2025-03-01T05:38:51Z</dcterms:created>
  <dcterms:modified xsi:type="dcterms:W3CDTF">2025-03-01T09:18:44Z</dcterms:modified>
</cp:coreProperties>
</file>